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4" r:id="rId4"/>
    <p:sldId id="261" r:id="rId5"/>
    <p:sldId id="262" r:id="rId6"/>
    <p:sldId id="275" r:id="rId7"/>
    <p:sldId id="263" r:id="rId8"/>
    <p:sldId id="265" r:id="rId9"/>
    <p:sldId id="266" r:id="rId10"/>
    <p:sldId id="267" r:id="rId11"/>
    <p:sldId id="269" r:id="rId12"/>
    <p:sldId id="270" r:id="rId13"/>
    <p:sldId id="276" r:id="rId14"/>
    <p:sldId id="277" r:id="rId15"/>
    <p:sldId id="278" r:id="rId16"/>
    <p:sldId id="279" r:id="rId17"/>
    <p:sldId id="280" r:id="rId18"/>
    <p:sldId id="281" r:id="rId19"/>
    <p:sldId id="282" r:id="rId20"/>
    <p:sldId id="283" r:id="rId21"/>
    <p:sldId id="284" r:id="rId22"/>
    <p:sldId id="290" r:id="rId23"/>
    <p:sldId id="272" r:id="rId24"/>
    <p:sldId id="274" r:id="rId25"/>
    <p:sldId id="285" r:id="rId26"/>
    <p:sldId id="286" r:id="rId27"/>
    <p:sldId id="287" r:id="rId28"/>
    <p:sldId id="288" r:id="rId29"/>
    <p:sldId id="289" r:id="rId30"/>
    <p:sldId id="291" r:id="rId31"/>
    <p:sldId id="27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app/profile/shubhasree.sarkar/viz/MRA_Project_16532392587020/QuantityOrdered-Sales?publish=yes" TargetMode="External"/><Relationship Id="rId7" Type="http://schemas.openxmlformats.org/officeDocument/2006/relationships/image" Target="../media/image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w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6A6697D-CE14-F05D-12FC-6A13B7EB2D7F}"/>
              </a:ext>
            </a:extLst>
          </p:cNvPr>
          <p:cNvSpPr>
            <a:spLocks noGrp="1"/>
          </p:cNvSpPr>
          <p:nvPr>
            <p:ph type="subTitle" idx="1"/>
          </p:nvPr>
        </p:nvSpPr>
        <p:spPr/>
        <p:txBody>
          <a:bodyPr>
            <a:normAutofit/>
          </a:bodyPr>
          <a:lstStyle/>
          <a:p>
            <a:r>
              <a:rPr lang="en-GB" sz="28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Created by Shubhasree Sarkar</a:t>
            </a:r>
            <a:endParaRPr lang="en-IN" sz="28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7825131A-3CD2-07F7-5770-6980B0B5F74A}"/>
              </a:ext>
            </a:extLst>
          </p:cNvPr>
          <p:cNvSpPr/>
          <p:nvPr/>
        </p:nvSpPr>
        <p:spPr>
          <a:xfrm>
            <a:off x="1119712" y="2107906"/>
            <a:ext cx="9952575" cy="1938992"/>
          </a:xfrm>
          <a:prstGeom prst="rect">
            <a:avLst/>
          </a:prstGeom>
          <a:noFill/>
        </p:spPr>
        <p:txBody>
          <a:bodyPr wrap="square" lIns="91440" tIns="45720" rIns="91440" bIns="45720">
            <a:spAutoFit/>
          </a:bodyPr>
          <a:lstStyle/>
          <a:p>
            <a:pPr algn="ctr"/>
            <a:r>
              <a:rPr lang="en-GB"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MARKETING AND RETAIL ANALYTICS</a:t>
            </a:r>
            <a:endPar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59615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0" name="TextBox 9">
            <a:extLst>
              <a:ext uri="{FF2B5EF4-FFF2-40B4-BE49-F238E27FC236}">
                <a16:creationId xmlns:a16="http://schemas.microsoft.com/office/drawing/2014/main" id="{0FC6243E-A2D2-910A-C85F-45B1B6A0CB5D}"/>
              </a:ext>
            </a:extLst>
          </p:cNvPr>
          <p:cNvSpPr txBox="1"/>
          <p:nvPr/>
        </p:nvSpPr>
        <p:spPr>
          <a:xfrm>
            <a:off x="1638300" y="476250"/>
            <a:ext cx="8915400" cy="369332"/>
          </a:xfrm>
          <a:prstGeom prst="rect">
            <a:avLst/>
          </a:prstGeom>
          <a:noFill/>
        </p:spPr>
        <p:txBody>
          <a:bodyPr wrap="square" rtlCol="0">
            <a:spAutoFit/>
          </a:bodyPr>
          <a:lstStyle/>
          <a:p>
            <a:pPr algn="ctr"/>
            <a:r>
              <a:rPr lang="en-GB" dirty="0">
                <a:latin typeface="Comic Sans MS" panose="030F0702030302020204" pitchFamily="66" charset="0"/>
              </a:rPr>
              <a:t>SALES</a:t>
            </a:r>
            <a:endParaRPr lang="en-IN" dirty="0">
              <a:latin typeface="Comic Sans MS" panose="030F0702030302020204" pitchFamily="66" charset="0"/>
            </a:endParaRPr>
          </a:p>
        </p:txBody>
      </p:sp>
      <p:sp>
        <p:nvSpPr>
          <p:cNvPr id="16" name="TextBox 15">
            <a:extLst>
              <a:ext uri="{FF2B5EF4-FFF2-40B4-BE49-F238E27FC236}">
                <a16:creationId xmlns:a16="http://schemas.microsoft.com/office/drawing/2014/main" id="{6BD69DAE-52DC-A000-65C2-230E770F84FE}"/>
              </a:ext>
            </a:extLst>
          </p:cNvPr>
          <p:cNvSpPr txBox="1"/>
          <p:nvPr/>
        </p:nvSpPr>
        <p:spPr>
          <a:xfrm>
            <a:off x="1789112" y="3666647"/>
            <a:ext cx="8915400" cy="369332"/>
          </a:xfrm>
          <a:prstGeom prst="rect">
            <a:avLst/>
          </a:prstGeom>
          <a:noFill/>
        </p:spPr>
        <p:txBody>
          <a:bodyPr wrap="square" rtlCol="0">
            <a:spAutoFit/>
          </a:bodyPr>
          <a:lstStyle/>
          <a:p>
            <a:pPr algn="ctr"/>
            <a:r>
              <a:rPr lang="en-GB" dirty="0">
                <a:latin typeface="Comic Sans MS" panose="030F0702030302020204" pitchFamily="66" charset="0"/>
              </a:rPr>
              <a:t>MSRP</a:t>
            </a:r>
            <a:endParaRPr lang="en-IN" dirty="0">
              <a:latin typeface="Comic Sans MS" panose="030F0702030302020204" pitchFamily="66" charset="0"/>
            </a:endParaRPr>
          </a:p>
        </p:txBody>
      </p:sp>
      <p:sp>
        <p:nvSpPr>
          <p:cNvPr id="18" name="TextBox 17">
            <a:extLst>
              <a:ext uri="{FF2B5EF4-FFF2-40B4-BE49-F238E27FC236}">
                <a16:creationId xmlns:a16="http://schemas.microsoft.com/office/drawing/2014/main" id="{864149C4-2B2C-FF40-20AB-1A4E8037EE1F}"/>
              </a:ext>
            </a:extLst>
          </p:cNvPr>
          <p:cNvSpPr txBox="1"/>
          <p:nvPr/>
        </p:nvSpPr>
        <p:spPr>
          <a:xfrm>
            <a:off x="133350" y="2952753"/>
            <a:ext cx="11925300"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Sales data has presence of outliers, with majority of the Sales value between 1800-5000 units. Hence, the data shows skewness (right skewed)</a:t>
            </a:r>
            <a:endParaRPr lang="en-IN"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21" name="TextBox 20">
            <a:extLst>
              <a:ext uri="{FF2B5EF4-FFF2-40B4-BE49-F238E27FC236}">
                <a16:creationId xmlns:a16="http://schemas.microsoft.com/office/drawing/2014/main" id="{8CF68B26-EE6C-4C57-0D39-5106EC07A612}"/>
              </a:ext>
            </a:extLst>
          </p:cNvPr>
          <p:cNvSpPr txBox="1"/>
          <p:nvPr/>
        </p:nvSpPr>
        <p:spPr>
          <a:xfrm>
            <a:off x="133350" y="6142167"/>
            <a:ext cx="11925300"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MSRP data has little outliers, with majority of the values between 50-150 units. Hence, the data shows more or less normal distribution</a:t>
            </a:r>
            <a:endParaRPr lang="en-IN" dirty="0">
              <a:latin typeface="Comic Sans MS" panose="030F0702030302020204" pitchFamily="66" charset="0"/>
            </a:endParaRPr>
          </a:p>
        </p:txBody>
      </p:sp>
      <p:grpSp>
        <p:nvGrpSpPr>
          <p:cNvPr id="23" name="Group 22">
            <a:extLst>
              <a:ext uri="{FF2B5EF4-FFF2-40B4-BE49-F238E27FC236}">
                <a16:creationId xmlns:a16="http://schemas.microsoft.com/office/drawing/2014/main" id="{7DCAF4B7-34ED-98C9-A1C5-EABEED236969}"/>
              </a:ext>
            </a:extLst>
          </p:cNvPr>
          <p:cNvGrpSpPr/>
          <p:nvPr/>
        </p:nvGrpSpPr>
        <p:grpSpPr>
          <a:xfrm>
            <a:off x="879474" y="864208"/>
            <a:ext cx="10636251" cy="2088545"/>
            <a:chOff x="879474" y="864208"/>
            <a:chExt cx="10636251" cy="2088545"/>
          </a:xfrm>
        </p:grpSpPr>
        <p:pic>
          <p:nvPicPr>
            <p:cNvPr id="5" name="Picture 4">
              <a:extLst>
                <a:ext uri="{FF2B5EF4-FFF2-40B4-BE49-F238E27FC236}">
                  <a16:creationId xmlns:a16="http://schemas.microsoft.com/office/drawing/2014/main" id="{6DE7C61D-506A-1485-C07A-F85AC52F49A6}"/>
                </a:ext>
              </a:extLst>
            </p:cNvPr>
            <p:cNvPicPr>
              <a:picLocks noChangeAspect="1"/>
            </p:cNvPicPr>
            <p:nvPr/>
          </p:nvPicPr>
          <p:blipFill rotWithShape="1">
            <a:blip r:embed="rId2"/>
            <a:srcRect t="50000" r="47876" b="25417"/>
            <a:stretch/>
          </p:blipFill>
          <p:spPr>
            <a:xfrm>
              <a:off x="879474" y="869156"/>
              <a:ext cx="4269037" cy="2083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D3B6211-D015-0164-C500-0A7185E1E217}"/>
                </a:ext>
              </a:extLst>
            </p:cNvPr>
            <p:cNvPicPr>
              <a:picLocks noChangeAspect="1"/>
            </p:cNvPicPr>
            <p:nvPr/>
          </p:nvPicPr>
          <p:blipFill rotWithShape="1">
            <a:blip r:embed="rId3"/>
            <a:srcRect t="64186" r="48151"/>
            <a:stretch/>
          </p:blipFill>
          <p:spPr>
            <a:xfrm>
              <a:off x="7246688" y="864208"/>
              <a:ext cx="4269037" cy="2083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24" name="Group 23">
            <a:extLst>
              <a:ext uri="{FF2B5EF4-FFF2-40B4-BE49-F238E27FC236}">
                <a16:creationId xmlns:a16="http://schemas.microsoft.com/office/drawing/2014/main" id="{5CA53DF4-D2ED-EDE1-5FDD-74BAAADA96B8}"/>
              </a:ext>
            </a:extLst>
          </p:cNvPr>
          <p:cNvGrpSpPr/>
          <p:nvPr/>
        </p:nvGrpSpPr>
        <p:grpSpPr>
          <a:xfrm>
            <a:off x="781966" y="4032559"/>
            <a:ext cx="10733758" cy="2109609"/>
            <a:chOff x="781966" y="4032559"/>
            <a:chExt cx="10733758" cy="2109609"/>
          </a:xfrm>
        </p:grpSpPr>
        <p:pic>
          <p:nvPicPr>
            <p:cNvPr id="8" name="Picture 7">
              <a:extLst>
                <a:ext uri="{FF2B5EF4-FFF2-40B4-BE49-F238E27FC236}">
                  <a16:creationId xmlns:a16="http://schemas.microsoft.com/office/drawing/2014/main" id="{CA84331A-81FA-AB5B-8B38-10B930D765F4}"/>
                </a:ext>
              </a:extLst>
            </p:cNvPr>
            <p:cNvPicPr>
              <a:picLocks noChangeAspect="1"/>
            </p:cNvPicPr>
            <p:nvPr/>
          </p:nvPicPr>
          <p:blipFill rotWithShape="1">
            <a:blip r:embed="rId2"/>
            <a:srcRect l="50000" t="75139"/>
            <a:stretch/>
          </p:blipFill>
          <p:spPr>
            <a:xfrm>
              <a:off x="781966" y="4032559"/>
              <a:ext cx="4366545" cy="2086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AAB09B75-F42F-B033-B805-B4ED8C31E8A0}"/>
                </a:ext>
              </a:extLst>
            </p:cNvPr>
            <p:cNvPicPr>
              <a:picLocks noChangeAspect="1"/>
            </p:cNvPicPr>
            <p:nvPr/>
          </p:nvPicPr>
          <p:blipFill>
            <a:blip r:embed="rId4"/>
            <a:stretch>
              <a:fillRect/>
            </a:stretch>
          </p:blipFill>
          <p:spPr>
            <a:xfrm>
              <a:off x="7246687" y="4055508"/>
              <a:ext cx="4269037" cy="2086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556905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6" name="TextBox 15">
            <a:extLst>
              <a:ext uri="{FF2B5EF4-FFF2-40B4-BE49-F238E27FC236}">
                <a16:creationId xmlns:a16="http://schemas.microsoft.com/office/drawing/2014/main" id="{6BD69DAE-52DC-A000-65C2-230E770F84FE}"/>
              </a:ext>
            </a:extLst>
          </p:cNvPr>
          <p:cNvSpPr txBox="1"/>
          <p:nvPr/>
        </p:nvSpPr>
        <p:spPr>
          <a:xfrm>
            <a:off x="1715630" y="3648670"/>
            <a:ext cx="8915400" cy="369332"/>
          </a:xfrm>
          <a:prstGeom prst="rect">
            <a:avLst/>
          </a:prstGeom>
          <a:noFill/>
        </p:spPr>
        <p:txBody>
          <a:bodyPr wrap="square" rtlCol="0">
            <a:spAutoFit/>
          </a:bodyPr>
          <a:lstStyle/>
          <a:p>
            <a:pPr algn="ctr"/>
            <a:r>
              <a:rPr lang="en-GB" dirty="0">
                <a:latin typeface="Comic Sans MS" panose="030F0702030302020204" pitchFamily="66" charset="0"/>
              </a:rPr>
              <a:t>MONETARY VALUE</a:t>
            </a:r>
            <a:endParaRPr lang="en-IN"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21" name="TextBox 20">
            <a:extLst>
              <a:ext uri="{FF2B5EF4-FFF2-40B4-BE49-F238E27FC236}">
                <a16:creationId xmlns:a16="http://schemas.microsoft.com/office/drawing/2014/main" id="{8CF68B26-EE6C-4C57-0D39-5106EC07A612}"/>
              </a:ext>
            </a:extLst>
          </p:cNvPr>
          <p:cNvSpPr txBox="1"/>
          <p:nvPr/>
        </p:nvSpPr>
        <p:spPr>
          <a:xfrm>
            <a:off x="133350" y="6142167"/>
            <a:ext cx="11925300"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Monetary data has huge no. of outliers, with majority of the values between 1000-5500 units. Hence, the data shows skewness (right skewed)</a:t>
            </a:r>
            <a:endParaRPr lang="en-IN" dirty="0">
              <a:latin typeface="Comic Sans MS" panose="030F0702030302020204" pitchFamily="66" charset="0"/>
            </a:endParaRPr>
          </a:p>
        </p:txBody>
      </p:sp>
      <p:sp>
        <p:nvSpPr>
          <p:cNvPr id="15" name="TextBox 14">
            <a:extLst>
              <a:ext uri="{FF2B5EF4-FFF2-40B4-BE49-F238E27FC236}">
                <a16:creationId xmlns:a16="http://schemas.microsoft.com/office/drawing/2014/main" id="{5F60F3F0-2F0A-BC8B-C9A2-153DB55CDDEA}"/>
              </a:ext>
            </a:extLst>
          </p:cNvPr>
          <p:cNvSpPr txBox="1"/>
          <p:nvPr/>
        </p:nvSpPr>
        <p:spPr>
          <a:xfrm>
            <a:off x="2040673" y="476250"/>
            <a:ext cx="7986632" cy="369332"/>
          </a:xfrm>
          <a:prstGeom prst="rect">
            <a:avLst/>
          </a:prstGeom>
          <a:noFill/>
        </p:spPr>
        <p:txBody>
          <a:bodyPr wrap="square" rtlCol="0">
            <a:spAutoFit/>
          </a:bodyPr>
          <a:lstStyle/>
          <a:p>
            <a:pPr algn="ctr"/>
            <a:r>
              <a:rPr lang="en-GB" dirty="0">
                <a:latin typeface="Comic Sans MS" panose="030F0702030302020204" pitchFamily="66" charset="0"/>
              </a:rPr>
              <a:t>DAYS SINCE LAST ORDER</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485775" y="3041624"/>
            <a:ext cx="10682973"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Days since last Order/ Frequency has  no presence of outliers, with the data showing Normal Distribution</a:t>
            </a:r>
            <a:endParaRPr lang="en-IN" dirty="0">
              <a:latin typeface="Comic Sans MS" panose="030F0702030302020204" pitchFamily="66" charset="0"/>
            </a:endParaRPr>
          </a:p>
        </p:txBody>
      </p:sp>
      <p:grpSp>
        <p:nvGrpSpPr>
          <p:cNvPr id="3" name="Group 2">
            <a:extLst>
              <a:ext uri="{FF2B5EF4-FFF2-40B4-BE49-F238E27FC236}">
                <a16:creationId xmlns:a16="http://schemas.microsoft.com/office/drawing/2014/main" id="{CC5C04D0-7214-8B9F-5E7C-07F757DC09B2}"/>
              </a:ext>
            </a:extLst>
          </p:cNvPr>
          <p:cNvGrpSpPr/>
          <p:nvPr/>
        </p:nvGrpSpPr>
        <p:grpSpPr>
          <a:xfrm>
            <a:off x="729121" y="807754"/>
            <a:ext cx="10733757" cy="2225754"/>
            <a:chOff x="781966" y="1203246"/>
            <a:chExt cx="10733757" cy="2225754"/>
          </a:xfrm>
        </p:grpSpPr>
        <p:pic>
          <p:nvPicPr>
            <p:cNvPr id="20" name="Picture 19">
              <a:extLst>
                <a:ext uri="{FF2B5EF4-FFF2-40B4-BE49-F238E27FC236}">
                  <a16:creationId xmlns:a16="http://schemas.microsoft.com/office/drawing/2014/main" id="{5676FCBF-FFF5-F641-0DF7-E7EC750711AE}"/>
                </a:ext>
              </a:extLst>
            </p:cNvPr>
            <p:cNvPicPr>
              <a:picLocks noChangeAspect="1"/>
            </p:cNvPicPr>
            <p:nvPr/>
          </p:nvPicPr>
          <p:blipFill rotWithShape="1">
            <a:blip r:embed="rId2"/>
            <a:srcRect t="74861" r="50000"/>
            <a:stretch/>
          </p:blipFill>
          <p:spPr>
            <a:xfrm>
              <a:off x="781966" y="1265549"/>
              <a:ext cx="4366546" cy="2163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25572724-35F3-076B-7EB2-6ED3FC51C726}"/>
                </a:ext>
              </a:extLst>
            </p:cNvPr>
            <p:cNvPicPr>
              <a:picLocks noChangeAspect="1"/>
            </p:cNvPicPr>
            <p:nvPr/>
          </p:nvPicPr>
          <p:blipFill>
            <a:blip r:embed="rId3"/>
            <a:stretch>
              <a:fillRect/>
            </a:stretch>
          </p:blipFill>
          <p:spPr>
            <a:xfrm>
              <a:off x="7246686" y="1203246"/>
              <a:ext cx="4269037" cy="2183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pic>
        <p:nvPicPr>
          <p:cNvPr id="7" name="Picture 6">
            <a:extLst>
              <a:ext uri="{FF2B5EF4-FFF2-40B4-BE49-F238E27FC236}">
                <a16:creationId xmlns:a16="http://schemas.microsoft.com/office/drawing/2014/main" id="{3CC44226-9E90-322F-A863-0092EA1D6174}"/>
              </a:ext>
            </a:extLst>
          </p:cNvPr>
          <p:cNvPicPr>
            <a:picLocks noChangeAspect="1"/>
          </p:cNvPicPr>
          <p:nvPr/>
        </p:nvPicPr>
        <p:blipFill>
          <a:blip r:embed="rId4"/>
          <a:stretch>
            <a:fillRect/>
          </a:stretch>
        </p:blipFill>
        <p:spPr>
          <a:xfrm>
            <a:off x="729121" y="3978716"/>
            <a:ext cx="4366547" cy="2163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8943EF1-8AB8-7E3E-C8B9-D31C2F335218}"/>
              </a:ext>
            </a:extLst>
          </p:cNvPr>
          <p:cNvPicPr>
            <a:picLocks noChangeAspect="1"/>
          </p:cNvPicPr>
          <p:nvPr/>
        </p:nvPicPr>
        <p:blipFill>
          <a:blip r:embed="rId5"/>
          <a:stretch>
            <a:fillRect/>
          </a:stretch>
        </p:blipFill>
        <p:spPr>
          <a:xfrm>
            <a:off x="7193841" y="3968754"/>
            <a:ext cx="4269037" cy="2183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1515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6" name="TextBox 15">
            <a:extLst>
              <a:ext uri="{FF2B5EF4-FFF2-40B4-BE49-F238E27FC236}">
                <a16:creationId xmlns:a16="http://schemas.microsoft.com/office/drawing/2014/main" id="{6BD69DAE-52DC-A000-65C2-230E770F84FE}"/>
              </a:ext>
            </a:extLst>
          </p:cNvPr>
          <p:cNvSpPr txBox="1"/>
          <p:nvPr/>
        </p:nvSpPr>
        <p:spPr>
          <a:xfrm>
            <a:off x="4091247" y="519955"/>
            <a:ext cx="3943351" cy="338554"/>
          </a:xfrm>
          <a:prstGeom prst="rect">
            <a:avLst/>
          </a:prstGeom>
          <a:noFill/>
        </p:spPr>
        <p:txBody>
          <a:bodyPr wrap="square" rtlCol="0">
            <a:spAutoFit/>
          </a:bodyPr>
          <a:lstStyle/>
          <a:p>
            <a:pPr algn="ctr"/>
            <a:r>
              <a:rPr lang="en-GB" sz="1600" dirty="0">
                <a:latin typeface="Comic Sans MS" panose="030F0702030302020204" pitchFamily="66" charset="0"/>
              </a:rPr>
              <a:t>PRODUCT LINE</a:t>
            </a:r>
            <a:endParaRPr lang="en-IN" sz="16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5" name="TextBox 14">
            <a:extLst>
              <a:ext uri="{FF2B5EF4-FFF2-40B4-BE49-F238E27FC236}">
                <a16:creationId xmlns:a16="http://schemas.microsoft.com/office/drawing/2014/main" id="{5F60F3F0-2F0A-BC8B-C9A2-153DB55CDDEA}"/>
              </a:ext>
            </a:extLst>
          </p:cNvPr>
          <p:cNvSpPr txBox="1"/>
          <p:nvPr/>
        </p:nvSpPr>
        <p:spPr>
          <a:xfrm>
            <a:off x="333375" y="493340"/>
            <a:ext cx="3417152" cy="338554"/>
          </a:xfrm>
          <a:prstGeom prst="rect">
            <a:avLst/>
          </a:prstGeom>
          <a:noFill/>
        </p:spPr>
        <p:txBody>
          <a:bodyPr wrap="square" rtlCol="0">
            <a:spAutoFit/>
          </a:bodyPr>
          <a:lstStyle/>
          <a:p>
            <a:pPr algn="ctr"/>
            <a:r>
              <a:rPr lang="en-GB" sz="1600" dirty="0">
                <a:latin typeface="Comic Sans MS" panose="030F0702030302020204" pitchFamily="66" charset="0"/>
              </a:rPr>
              <a:t>STATUS</a:t>
            </a:r>
            <a:endParaRPr lang="en-IN" sz="1600"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136525" y="4364893"/>
            <a:ext cx="3810852" cy="1754326"/>
          </a:xfrm>
          <a:prstGeom prst="rect">
            <a:avLst/>
          </a:prstGeom>
          <a:noFill/>
        </p:spPr>
        <p:txBody>
          <a:bodyPr wrap="square" rtlCol="0">
            <a:spAutoFit/>
          </a:bodyPr>
          <a:lstStyle/>
          <a:p>
            <a:pPr algn="just"/>
            <a:r>
              <a:rPr lang="en-GB" dirty="0">
                <a:latin typeface="Comic Sans MS" panose="030F0702030302020204" pitchFamily="66" charset="0"/>
              </a:rPr>
              <a:t>From the above Bar plot, regarding Status we can conclude that the Shipping Status has the major status for most items, with Disputed status being the minority</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42DB06EF-E1FA-8F77-240B-59A85FFE9533}"/>
              </a:ext>
            </a:extLst>
          </p:cNvPr>
          <p:cNvPicPr>
            <a:picLocks noChangeAspect="1"/>
          </p:cNvPicPr>
          <p:nvPr/>
        </p:nvPicPr>
        <p:blipFill>
          <a:blip r:embed="rId2"/>
          <a:stretch>
            <a:fillRect/>
          </a:stretch>
        </p:blipFill>
        <p:spPr>
          <a:xfrm>
            <a:off x="136525" y="851128"/>
            <a:ext cx="3810852" cy="3339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A801B28-C16D-9570-8AD2-764F5FE3641B}"/>
              </a:ext>
            </a:extLst>
          </p:cNvPr>
          <p:cNvPicPr>
            <a:picLocks noChangeAspect="1"/>
          </p:cNvPicPr>
          <p:nvPr/>
        </p:nvPicPr>
        <p:blipFill>
          <a:blip r:embed="rId3"/>
          <a:stretch>
            <a:fillRect/>
          </a:stretch>
        </p:blipFill>
        <p:spPr>
          <a:xfrm>
            <a:off x="4157497" y="857250"/>
            <a:ext cx="3810852" cy="3333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97C5BEF-B937-D546-C661-FD1EE7C74A87}"/>
              </a:ext>
            </a:extLst>
          </p:cNvPr>
          <p:cNvPicPr>
            <a:picLocks noChangeAspect="1"/>
          </p:cNvPicPr>
          <p:nvPr/>
        </p:nvPicPr>
        <p:blipFill>
          <a:blip r:embed="rId4"/>
          <a:stretch>
            <a:fillRect/>
          </a:stretch>
        </p:blipFill>
        <p:spPr>
          <a:xfrm>
            <a:off x="8178469" y="851129"/>
            <a:ext cx="3935007" cy="3333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F64E3C8B-6C97-44FB-819E-EF6973553EC1}"/>
              </a:ext>
            </a:extLst>
          </p:cNvPr>
          <p:cNvSpPr txBox="1"/>
          <p:nvPr/>
        </p:nvSpPr>
        <p:spPr>
          <a:xfrm>
            <a:off x="8170125" y="506297"/>
            <a:ext cx="3943351" cy="338554"/>
          </a:xfrm>
          <a:prstGeom prst="rect">
            <a:avLst/>
          </a:prstGeom>
          <a:noFill/>
        </p:spPr>
        <p:txBody>
          <a:bodyPr wrap="square" rtlCol="0">
            <a:spAutoFit/>
          </a:bodyPr>
          <a:lstStyle/>
          <a:p>
            <a:pPr algn="ctr"/>
            <a:r>
              <a:rPr lang="en-GB" sz="1600" dirty="0">
                <a:latin typeface="Comic Sans MS" panose="030F0702030302020204" pitchFamily="66" charset="0"/>
              </a:rPr>
              <a:t>DEAL SIZE</a:t>
            </a:r>
            <a:endParaRPr lang="en-IN" sz="1600" dirty="0">
              <a:latin typeface="Comic Sans MS" panose="030F0702030302020204" pitchFamily="66" charset="0"/>
            </a:endParaRPr>
          </a:p>
        </p:txBody>
      </p:sp>
      <p:sp>
        <p:nvSpPr>
          <p:cNvPr id="12" name="TextBox 11">
            <a:extLst>
              <a:ext uri="{FF2B5EF4-FFF2-40B4-BE49-F238E27FC236}">
                <a16:creationId xmlns:a16="http://schemas.microsoft.com/office/drawing/2014/main" id="{94438B52-4846-4494-A6FA-9BF0D9F63793}"/>
              </a:ext>
            </a:extLst>
          </p:cNvPr>
          <p:cNvSpPr txBox="1"/>
          <p:nvPr/>
        </p:nvSpPr>
        <p:spPr>
          <a:xfrm>
            <a:off x="4157496" y="4364893"/>
            <a:ext cx="3810852" cy="1477328"/>
          </a:xfrm>
          <a:prstGeom prst="rect">
            <a:avLst/>
          </a:prstGeom>
          <a:noFill/>
        </p:spPr>
        <p:txBody>
          <a:bodyPr wrap="square" rtlCol="0">
            <a:spAutoFit/>
          </a:bodyPr>
          <a:lstStyle/>
          <a:p>
            <a:pPr algn="just"/>
            <a:r>
              <a:rPr lang="en-GB" dirty="0">
                <a:latin typeface="Comic Sans MS" panose="030F0702030302020204" pitchFamily="66" charset="0"/>
              </a:rPr>
              <a:t>From the above Bar plot, regarding Product Line we can conclude that the Classic Cars are in majority, with no. of Trains being the minority.</a:t>
            </a:r>
            <a:endParaRPr lang="en-IN" dirty="0">
              <a:latin typeface="Comic Sans MS" panose="030F0702030302020204" pitchFamily="66" charset="0"/>
            </a:endParaRPr>
          </a:p>
        </p:txBody>
      </p:sp>
      <p:sp>
        <p:nvSpPr>
          <p:cNvPr id="13" name="TextBox 12">
            <a:extLst>
              <a:ext uri="{FF2B5EF4-FFF2-40B4-BE49-F238E27FC236}">
                <a16:creationId xmlns:a16="http://schemas.microsoft.com/office/drawing/2014/main" id="{3E8B1505-C8AE-29A8-FB32-E7DA7770502D}"/>
              </a:ext>
            </a:extLst>
          </p:cNvPr>
          <p:cNvSpPr txBox="1"/>
          <p:nvPr/>
        </p:nvSpPr>
        <p:spPr>
          <a:xfrm>
            <a:off x="8178467" y="4364893"/>
            <a:ext cx="3810852" cy="1477328"/>
          </a:xfrm>
          <a:prstGeom prst="rect">
            <a:avLst/>
          </a:prstGeom>
          <a:noFill/>
        </p:spPr>
        <p:txBody>
          <a:bodyPr wrap="square" rtlCol="0">
            <a:spAutoFit/>
          </a:bodyPr>
          <a:lstStyle/>
          <a:p>
            <a:pPr algn="just"/>
            <a:r>
              <a:rPr lang="en-GB" dirty="0">
                <a:latin typeface="Comic Sans MS" panose="030F0702030302020204" pitchFamily="66" charset="0"/>
              </a:rPr>
              <a:t>From the above Bar plot, regarding Deal Size we can conclude that the Medium size deals are in majority, with Large deals being the minority.</a:t>
            </a:r>
            <a:endParaRPr lang="en-IN" dirty="0">
              <a:latin typeface="Comic Sans MS" panose="030F0702030302020204" pitchFamily="66" charset="0"/>
            </a:endParaRPr>
          </a:p>
        </p:txBody>
      </p:sp>
    </p:spTree>
    <p:extLst>
      <p:ext uri="{BB962C8B-B14F-4D97-AF65-F5344CB8AC3E}">
        <p14:creationId xmlns:p14="http://schemas.microsoft.com/office/powerpoint/2010/main" val="503992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5" name="TextBox 14">
            <a:extLst>
              <a:ext uri="{FF2B5EF4-FFF2-40B4-BE49-F238E27FC236}">
                <a16:creationId xmlns:a16="http://schemas.microsoft.com/office/drawing/2014/main" id="{5F60F3F0-2F0A-BC8B-C9A2-153DB55CDDEA}"/>
              </a:ext>
            </a:extLst>
          </p:cNvPr>
          <p:cNvSpPr txBox="1"/>
          <p:nvPr/>
        </p:nvSpPr>
        <p:spPr>
          <a:xfrm>
            <a:off x="4387424" y="585875"/>
            <a:ext cx="3417152" cy="369332"/>
          </a:xfrm>
          <a:prstGeom prst="rect">
            <a:avLst/>
          </a:prstGeom>
          <a:noFill/>
        </p:spPr>
        <p:txBody>
          <a:bodyPr wrap="square" rtlCol="0">
            <a:spAutoFit/>
          </a:bodyPr>
          <a:lstStyle/>
          <a:p>
            <a:pPr algn="ctr"/>
            <a:r>
              <a:rPr lang="en-GB" dirty="0">
                <a:latin typeface="Comic Sans MS" panose="030F0702030302020204" pitchFamily="66" charset="0"/>
              </a:rPr>
              <a:t>Yearly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879476" y="5796053"/>
            <a:ext cx="10433050" cy="646331"/>
          </a:xfrm>
          <a:prstGeom prst="rect">
            <a:avLst/>
          </a:prstGeom>
          <a:noFill/>
        </p:spPr>
        <p:txBody>
          <a:bodyPr wrap="square" rtlCol="0">
            <a:spAutoFit/>
          </a:bodyPr>
          <a:lstStyle/>
          <a:p>
            <a:r>
              <a:rPr lang="en-GB" dirty="0">
                <a:latin typeface="Comic Sans MS" panose="030F0702030302020204" pitchFamily="66" charset="0"/>
              </a:rPr>
              <a:t>From the above graph we can confirm that from year 2018 onwards the sales has increased , becoming highest in 2019, which eventually dropped afterwards in 2020</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760D72C2-9C20-B98D-8EE7-DFCB29B0C48A}"/>
              </a:ext>
            </a:extLst>
          </p:cNvPr>
          <p:cNvPicPr>
            <a:picLocks noChangeAspect="1"/>
          </p:cNvPicPr>
          <p:nvPr/>
        </p:nvPicPr>
        <p:blipFill>
          <a:blip r:embed="rId2"/>
          <a:stretch>
            <a:fillRect/>
          </a:stretch>
        </p:blipFill>
        <p:spPr>
          <a:xfrm>
            <a:off x="879475" y="955207"/>
            <a:ext cx="10433050" cy="473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7733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5" name="TextBox 14">
            <a:extLst>
              <a:ext uri="{FF2B5EF4-FFF2-40B4-BE49-F238E27FC236}">
                <a16:creationId xmlns:a16="http://schemas.microsoft.com/office/drawing/2014/main" id="{5F60F3F0-2F0A-BC8B-C9A2-153DB55CDDEA}"/>
              </a:ext>
            </a:extLst>
          </p:cNvPr>
          <p:cNvSpPr txBox="1"/>
          <p:nvPr/>
        </p:nvSpPr>
        <p:spPr>
          <a:xfrm>
            <a:off x="4387424" y="585875"/>
            <a:ext cx="3417152" cy="369332"/>
          </a:xfrm>
          <a:prstGeom prst="rect">
            <a:avLst/>
          </a:prstGeom>
          <a:noFill/>
        </p:spPr>
        <p:txBody>
          <a:bodyPr wrap="square" rtlCol="0">
            <a:spAutoFit/>
          </a:bodyPr>
          <a:lstStyle/>
          <a:p>
            <a:pPr algn="ctr"/>
            <a:r>
              <a:rPr lang="en-GB" dirty="0">
                <a:latin typeface="Comic Sans MS" panose="030F0702030302020204" pitchFamily="66" charset="0"/>
              </a:rPr>
              <a:t>Quarterly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600075" y="5796053"/>
            <a:ext cx="11029949" cy="923330"/>
          </a:xfrm>
          <a:prstGeom prst="rect">
            <a:avLst/>
          </a:prstGeom>
          <a:noFill/>
        </p:spPr>
        <p:txBody>
          <a:bodyPr wrap="square" rtlCol="0">
            <a:spAutoFit/>
          </a:bodyPr>
          <a:lstStyle/>
          <a:p>
            <a:r>
              <a:rPr lang="en-GB" dirty="0">
                <a:latin typeface="Comic Sans MS" panose="030F0702030302020204" pitchFamily="66" charset="0"/>
              </a:rPr>
              <a:t>From the above graph we can confirm that from Q1 till Q3 over years, the Sales have decreased, but reached its highest peak at Q4. Thus, it can be said that for the month of Oct, Nov and Dec, the Sales has been highest.</a:t>
            </a:r>
            <a:endParaRPr lang="en-IN" dirty="0">
              <a:latin typeface="Comic Sans MS" panose="030F0702030302020204" pitchFamily="66" charset="0"/>
            </a:endParaRPr>
          </a:p>
        </p:txBody>
      </p:sp>
      <p:pic>
        <p:nvPicPr>
          <p:cNvPr id="4" name="Picture 3">
            <a:extLst>
              <a:ext uri="{FF2B5EF4-FFF2-40B4-BE49-F238E27FC236}">
                <a16:creationId xmlns:a16="http://schemas.microsoft.com/office/drawing/2014/main" id="{F197284C-5A33-4E09-219A-0CB3980B4DF7}"/>
              </a:ext>
            </a:extLst>
          </p:cNvPr>
          <p:cNvPicPr>
            <a:picLocks noChangeAspect="1"/>
          </p:cNvPicPr>
          <p:nvPr/>
        </p:nvPicPr>
        <p:blipFill>
          <a:blip r:embed="rId2"/>
          <a:stretch>
            <a:fillRect/>
          </a:stretch>
        </p:blipFill>
        <p:spPr>
          <a:xfrm>
            <a:off x="600075" y="943543"/>
            <a:ext cx="11029949" cy="478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527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5" name="TextBox 14">
            <a:extLst>
              <a:ext uri="{FF2B5EF4-FFF2-40B4-BE49-F238E27FC236}">
                <a16:creationId xmlns:a16="http://schemas.microsoft.com/office/drawing/2014/main" id="{5F60F3F0-2F0A-BC8B-C9A2-153DB55CDDEA}"/>
              </a:ext>
            </a:extLst>
          </p:cNvPr>
          <p:cNvSpPr txBox="1"/>
          <p:nvPr/>
        </p:nvSpPr>
        <p:spPr>
          <a:xfrm>
            <a:off x="4387424" y="585875"/>
            <a:ext cx="3417152" cy="369332"/>
          </a:xfrm>
          <a:prstGeom prst="rect">
            <a:avLst/>
          </a:prstGeom>
          <a:noFill/>
        </p:spPr>
        <p:txBody>
          <a:bodyPr wrap="square" rtlCol="0">
            <a:spAutoFit/>
          </a:bodyPr>
          <a:lstStyle/>
          <a:p>
            <a:pPr algn="ctr"/>
            <a:r>
              <a:rPr lang="en-GB" dirty="0">
                <a:latin typeface="Comic Sans MS" panose="030F0702030302020204" pitchFamily="66" charset="0"/>
              </a:rPr>
              <a:t>Monthly Sales</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F3074E53-745C-2DD8-20C7-ED7D78D5750B}"/>
              </a:ext>
            </a:extLst>
          </p:cNvPr>
          <p:cNvPicPr>
            <a:picLocks noChangeAspect="1"/>
          </p:cNvPicPr>
          <p:nvPr/>
        </p:nvPicPr>
        <p:blipFill>
          <a:blip r:embed="rId2"/>
          <a:stretch>
            <a:fillRect/>
          </a:stretch>
        </p:blipFill>
        <p:spPr>
          <a:xfrm>
            <a:off x="581024" y="1017117"/>
            <a:ext cx="11029949" cy="424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CBAA15F-AA41-EE8A-870C-0DA4813B78F5}"/>
              </a:ext>
            </a:extLst>
          </p:cNvPr>
          <p:cNvSpPr txBox="1"/>
          <p:nvPr/>
        </p:nvSpPr>
        <p:spPr>
          <a:xfrm>
            <a:off x="485775" y="5555518"/>
            <a:ext cx="11125197" cy="923330"/>
          </a:xfrm>
          <a:prstGeom prst="rect">
            <a:avLst/>
          </a:prstGeom>
          <a:noFill/>
        </p:spPr>
        <p:txBody>
          <a:bodyPr wrap="square" rtlCol="0">
            <a:spAutoFit/>
          </a:bodyPr>
          <a:lstStyle/>
          <a:p>
            <a:r>
              <a:rPr lang="en-GB" dirty="0">
                <a:latin typeface="Comic Sans MS" panose="030F0702030302020204" pitchFamily="66" charset="0"/>
              </a:rPr>
              <a:t>From the above graph we can confirm that from January to April, Sales slowed down, which increases on May, before falling on June. Eventually, it was more or less fluctuating till it reaches November, during which the Sales becomes Highest.</a:t>
            </a:r>
            <a:endParaRPr lang="en-IN" dirty="0">
              <a:latin typeface="Comic Sans MS" panose="030F0702030302020204" pitchFamily="66" charset="0"/>
            </a:endParaRPr>
          </a:p>
        </p:txBody>
      </p:sp>
    </p:spTree>
    <p:extLst>
      <p:ext uri="{BB962C8B-B14F-4D97-AF65-F5344CB8AC3E}">
        <p14:creationId xmlns:p14="http://schemas.microsoft.com/office/powerpoint/2010/main" val="399184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Bivariate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5" name="TextBox 14">
            <a:extLst>
              <a:ext uri="{FF2B5EF4-FFF2-40B4-BE49-F238E27FC236}">
                <a16:creationId xmlns:a16="http://schemas.microsoft.com/office/drawing/2014/main" id="{5F60F3F0-2F0A-BC8B-C9A2-153DB55CDDEA}"/>
              </a:ext>
            </a:extLst>
          </p:cNvPr>
          <p:cNvSpPr txBox="1"/>
          <p:nvPr/>
        </p:nvSpPr>
        <p:spPr>
          <a:xfrm>
            <a:off x="4387424" y="585875"/>
            <a:ext cx="3417152" cy="369332"/>
          </a:xfrm>
          <a:prstGeom prst="rect">
            <a:avLst/>
          </a:prstGeom>
          <a:noFill/>
        </p:spPr>
        <p:txBody>
          <a:bodyPr wrap="square" rtlCol="0">
            <a:spAutoFit/>
          </a:bodyPr>
          <a:lstStyle/>
          <a:p>
            <a:pPr algn="ctr"/>
            <a:r>
              <a:rPr lang="en-GB" dirty="0">
                <a:latin typeface="Comic Sans MS" panose="030F0702030302020204" pitchFamily="66" charset="0"/>
              </a:rPr>
              <a:t>Weekly Sales</a:t>
            </a:r>
            <a:endParaRPr lang="en-IN" dirty="0">
              <a:latin typeface="Comic Sans MS" panose="030F0702030302020204" pitchFamily="66" charset="0"/>
            </a:endParaRPr>
          </a:p>
        </p:txBody>
      </p:sp>
      <p:pic>
        <p:nvPicPr>
          <p:cNvPr id="4" name="Picture 3">
            <a:extLst>
              <a:ext uri="{FF2B5EF4-FFF2-40B4-BE49-F238E27FC236}">
                <a16:creationId xmlns:a16="http://schemas.microsoft.com/office/drawing/2014/main" id="{67E2271B-E571-9002-C71C-664B2E1B2E3B}"/>
              </a:ext>
            </a:extLst>
          </p:cNvPr>
          <p:cNvPicPr>
            <a:picLocks noChangeAspect="1"/>
          </p:cNvPicPr>
          <p:nvPr/>
        </p:nvPicPr>
        <p:blipFill>
          <a:blip r:embed="rId2"/>
          <a:stretch>
            <a:fillRect/>
          </a:stretch>
        </p:blipFill>
        <p:spPr>
          <a:xfrm>
            <a:off x="485775" y="907492"/>
            <a:ext cx="11220450" cy="4694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E9D2B2B6-6A73-B88E-D6C0-3E4E22C110F7}"/>
              </a:ext>
            </a:extLst>
          </p:cNvPr>
          <p:cNvSpPr txBox="1"/>
          <p:nvPr/>
        </p:nvSpPr>
        <p:spPr>
          <a:xfrm>
            <a:off x="485775" y="5810460"/>
            <a:ext cx="11220450" cy="923330"/>
          </a:xfrm>
          <a:prstGeom prst="rect">
            <a:avLst/>
          </a:prstGeom>
          <a:noFill/>
        </p:spPr>
        <p:txBody>
          <a:bodyPr wrap="square" rtlCol="0">
            <a:spAutoFit/>
          </a:bodyPr>
          <a:lstStyle/>
          <a:p>
            <a:r>
              <a:rPr lang="en-GB" dirty="0">
                <a:latin typeface="Comic Sans MS" panose="030F0702030302020204" pitchFamily="66" charset="0"/>
              </a:rPr>
              <a:t>From the above graph we can confirm that over the weeks from week 0 to week 44, it has been fluctuating overall, until it reaches week 45, which has contributed to the highest sales before falling down steeply</a:t>
            </a:r>
            <a:endParaRPr lang="en-IN" dirty="0">
              <a:latin typeface="Comic Sans MS" panose="030F0702030302020204" pitchFamily="66" charset="0"/>
            </a:endParaRPr>
          </a:p>
        </p:txBody>
      </p:sp>
    </p:spTree>
    <p:extLst>
      <p:ext uri="{BB962C8B-B14F-4D97-AF65-F5344CB8AC3E}">
        <p14:creationId xmlns:p14="http://schemas.microsoft.com/office/powerpoint/2010/main" val="366104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BIVARIATE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15" name="TextBox 14">
            <a:extLst>
              <a:ext uri="{FF2B5EF4-FFF2-40B4-BE49-F238E27FC236}">
                <a16:creationId xmlns:a16="http://schemas.microsoft.com/office/drawing/2014/main" id="{5F60F3F0-2F0A-BC8B-C9A2-153DB55CDDEA}"/>
              </a:ext>
            </a:extLst>
          </p:cNvPr>
          <p:cNvSpPr txBox="1"/>
          <p:nvPr/>
        </p:nvSpPr>
        <p:spPr>
          <a:xfrm>
            <a:off x="4670425" y="539475"/>
            <a:ext cx="3417152" cy="369332"/>
          </a:xfrm>
          <a:prstGeom prst="rect">
            <a:avLst/>
          </a:prstGeom>
          <a:noFill/>
        </p:spPr>
        <p:txBody>
          <a:bodyPr wrap="square" rtlCol="0">
            <a:spAutoFit/>
          </a:bodyPr>
          <a:lstStyle/>
          <a:p>
            <a:pPr algn="ctr"/>
            <a:r>
              <a:rPr lang="en-GB" dirty="0">
                <a:latin typeface="Comic Sans MS" panose="030F0702030302020204" pitchFamily="66" charset="0"/>
              </a:rPr>
              <a:t>Country wise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8540749" y="1322128"/>
            <a:ext cx="3605898" cy="1708353"/>
          </a:xfrm>
          <a:prstGeom prst="rect">
            <a:avLst/>
          </a:prstGeom>
          <a:noFill/>
        </p:spPr>
        <p:txBody>
          <a:bodyPr wrap="square" rtlCol="0">
            <a:spAutoFit/>
          </a:bodyPr>
          <a:lstStyle/>
          <a:p>
            <a:pPr algn="just">
              <a:lnSpc>
                <a:spcPct val="150000"/>
              </a:lnSpc>
            </a:pPr>
            <a:r>
              <a:rPr lang="en-GB" dirty="0">
                <a:latin typeface="Comic Sans MS" panose="030F0702030302020204" pitchFamily="66" charset="0"/>
              </a:rPr>
              <a:t>From the given graphs we can confirm that USA is the top country generating most sales, followed by Spain</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FA3BEDA4-2D53-9ADF-511C-6501DFD24642}"/>
              </a:ext>
            </a:extLst>
          </p:cNvPr>
          <p:cNvPicPr>
            <a:picLocks noChangeAspect="1"/>
          </p:cNvPicPr>
          <p:nvPr/>
        </p:nvPicPr>
        <p:blipFill>
          <a:blip r:embed="rId2"/>
          <a:stretch>
            <a:fillRect/>
          </a:stretch>
        </p:blipFill>
        <p:spPr>
          <a:xfrm>
            <a:off x="390526" y="932390"/>
            <a:ext cx="4181474" cy="2601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FDBF50A-D2F4-1012-6BD5-89F261B86AF6}"/>
              </a:ext>
            </a:extLst>
          </p:cNvPr>
          <p:cNvPicPr>
            <a:picLocks noChangeAspect="1"/>
          </p:cNvPicPr>
          <p:nvPr/>
        </p:nvPicPr>
        <p:blipFill>
          <a:blip r:embed="rId3"/>
          <a:stretch>
            <a:fillRect/>
          </a:stretch>
        </p:blipFill>
        <p:spPr>
          <a:xfrm>
            <a:off x="4670425" y="959496"/>
            <a:ext cx="3771899" cy="2594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2EB94AE5-BD58-E3E0-1640-3B4BFAA16088}"/>
              </a:ext>
            </a:extLst>
          </p:cNvPr>
          <p:cNvSpPr txBox="1"/>
          <p:nvPr/>
        </p:nvSpPr>
        <p:spPr>
          <a:xfrm>
            <a:off x="4847798" y="3604198"/>
            <a:ext cx="3417152" cy="369332"/>
          </a:xfrm>
          <a:prstGeom prst="rect">
            <a:avLst/>
          </a:prstGeom>
          <a:noFill/>
        </p:spPr>
        <p:txBody>
          <a:bodyPr wrap="square" rtlCol="0">
            <a:spAutoFit/>
          </a:bodyPr>
          <a:lstStyle/>
          <a:p>
            <a:pPr algn="ctr"/>
            <a:r>
              <a:rPr lang="en-GB" dirty="0">
                <a:latin typeface="Comic Sans MS" panose="030F0702030302020204" pitchFamily="66" charset="0"/>
              </a:rPr>
              <a:t>City wise Sales</a:t>
            </a:r>
            <a:endParaRPr lang="en-IN" dirty="0">
              <a:latin typeface="Comic Sans MS" panose="030F0702030302020204" pitchFamily="66" charset="0"/>
            </a:endParaRPr>
          </a:p>
        </p:txBody>
      </p:sp>
      <p:pic>
        <p:nvPicPr>
          <p:cNvPr id="13" name="Picture 12">
            <a:extLst>
              <a:ext uri="{FF2B5EF4-FFF2-40B4-BE49-F238E27FC236}">
                <a16:creationId xmlns:a16="http://schemas.microsoft.com/office/drawing/2014/main" id="{4C49299D-2669-2477-86FC-3C9AEE80B4DD}"/>
              </a:ext>
            </a:extLst>
          </p:cNvPr>
          <p:cNvPicPr>
            <a:picLocks noChangeAspect="1"/>
          </p:cNvPicPr>
          <p:nvPr/>
        </p:nvPicPr>
        <p:blipFill>
          <a:blip r:embed="rId4"/>
          <a:stretch>
            <a:fillRect/>
          </a:stretch>
        </p:blipFill>
        <p:spPr>
          <a:xfrm>
            <a:off x="676276" y="4042716"/>
            <a:ext cx="7411302" cy="2462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0282BEE0-8570-0AB6-A1D8-61C3D0748A30}"/>
              </a:ext>
            </a:extLst>
          </p:cNvPr>
          <p:cNvSpPr txBox="1"/>
          <p:nvPr/>
        </p:nvSpPr>
        <p:spPr>
          <a:xfrm>
            <a:off x="8442324" y="4102882"/>
            <a:ext cx="3605898" cy="2123851"/>
          </a:xfrm>
          <a:prstGeom prst="rect">
            <a:avLst/>
          </a:prstGeom>
          <a:noFill/>
        </p:spPr>
        <p:txBody>
          <a:bodyPr wrap="square" rtlCol="0">
            <a:spAutoFit/>
          </a:bodyPr>
          <a:lstStyle/>
          <a:p>
            <a:pPr>
              <a:lnSpc>
                <a:spcPct val="150000"/>
              </a:lnSpc>
            </a:pPr>
            <a:r>
              <a:rPr lang="en-GB" dirty="0">
                <a:latin typeface="Comic Sans MS" panose="030F0702030302020204" pitchFamily="66" charset="0"/>
              </a:rPr>
              <a:t>From the given graphs we can confirm that Madrid, Spain is the top city generating most sales, followed by San Rafael, USA</a:t>
            </a:r>
            <a:endParaRPr lang="en-IN" dirty="0">
              <a:latin typeface="Comic Sans MS" panose="030F0702030302020204" pitchFamily="66" charset="0"/>
            </a:endParaRPr>
          </a:p>
        </p:txBody>
      </p:sp>
    </p:spTree>
    <p:extLst>
      <p:ext uri="{BB962C8B-B14F-4D97-AF65-F5344CB8AC3E}">
        <p14:creationId xmlns:p14="http://schemas.microsoft.com/office/powerpoint/2010/main" val="211853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1"/>
            <a:ext cx="10131425" cy="369332"/>
          </a:xfrm>
        </p:spPr>
        <p:txBody>
          <a:bodyPr>
            <a:normAutofit fontScale="90000"/>
          </a:bodyPr>
          <a:lstStyle/>
          <a:p>
            <a:pPr algn="ctr"/>
            <a:r>
              <a:rPr lang="en-GB" sz="2000" b="1" dirty="0">
                <a:latin typeface="Comic Sans MS" panose="030F0702030302020204" pitchFamily="66" charset="0"/>
              </a:rPr>
              <a:t>Exploratory data analysis - BIVARIATE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5" name="TextBox 14">
            <a:extLst>
              <a:ext uri="{FF2B5EF4-FFF2-40B4-BE49-F238E27FC236}">
                <a16:creationId xmlns:a16="http://schemas.microsoft.com/office/drawing/2014/main" id="{5F60F3F0-2F0A-BC8B-C9A2-153DB55CDDEA}"/>
              </a:ext>
            </a:extLst>
          </p:cNvPr>
          <p:cNvSpPr txBox="1"/>
          <p:nvPr/>
        </p:nvSpPr>
        <p:spPr>
          <a:xfrm>
            <a:off x="4538236" y="377057"/>
            <a:ext cx="3417152" cy="369332"/>
          </a:xfrm>
          <a:prstGeom prst="rect">
            <a:avLst/>
          </a:prstGeom>
          <a:noFill/>
        </p:spPr>
        <p:txBody>
          <a:bodyPr wrap="square" rtlCol="0">
            <a:spAutoFit/>
          </a:bodyPr>
          <a:lstStyle/>
          <a:p>
            <a:pPr algn="ctr"/>
            <a:r>
              <a:rPr lang="en-GB" dirty="0">
                <a:latin typeface="Comic Sans MS" panose="030F0702030302020204" pitchFamily="66" charset="0"/>
              </a:rPr>
              <a:t>Customer wise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485775" y="5996212"/>
            <a:ext cx="10778223" cy="646331"/>
          </a:xfrm>
          <a:prstGeom prst="rect">
            <a:avLst/>
          </a:prstGeom>
          <a:noFill/>
        </p:spPr>
        <p:txBody>
          <a:bodyPr wrap="square" rtlCol="0">
            <a:spAutoFit/>
          </a:bodyPr>
          <a:lstStyle/>
          <a:p>
            <a:pPr algn="just"/>
            <a:r>
              <a:rPr lang="en-GB" dirty="0">
                <a:latin typeface="Comic Sans MS" panose="030F0702030302020204" pitchFamily="66" charset="0"/>
              </a:rPr>
              <a:t>From the above </a:t>
            </a:r>
            <a:r>
              <a:rPr lang="en-GB" dirty="0" err="1">
                <a:latin typeface="Comic Sans MS" panose="030F0702030302020204" pitchFamily="66" charset="0"/>
              </a:rPr>
              <a:t>treemap</a:t>
            </a:r>
            <a:r>
              <a:rPr lang="en-GB" dirty="0">
                <a:latin typeface="Comic Sans MS" panose="030F0702030302020204" pitchFamily="66" charset="0"/>
              </a:rPr>
              <a:t> diagram, we can conclude, that Euro shopping channel, contributes to the most amount of sales followed by Mini Gifts Distributors Ltd.</a:t>
            </a:r>
            <a:endParaRPr lang="en-IN" dirty="0">
              <a:latin typeface="Comic Sans MS" panose="030F0702030302020204" pitchFamily="66" charset="0"/>
            </a:endParaRPr>
          </a:p>
        </p:txBody>
      </p:sp>
      <p:pic>
        <p:nvPicPr>
          <p:cNvPr id="9" name="Picture 8">
            <a:extLst>
              <a:ext uri="{FF2B5EF4-FFF2-40B4-BE49-F238E27FC236}">
                <a16:creationId xmlns:a16="http://schemas.microsoft.com/office/drawing/2014/main" id="{CAFDC1E2-BF88-D7BE-9BC1-B05F598412CC}"/>
              </a:ext>
            </a:extLst>
          </p:cNvPr>
          <p:cNvPicPr>
            <a:picLocks noChangeAspect="1"/>
          </p:cNvPicPr>
          <p:nvPr/>
        </p:nvPicPr>
        <p:blipFill>
          <a:blip r:embed="rId2"/>
          <a:stretch>
            <a:fillRect/>
          </a:stretch>
        </p:blipFill>
        <p:spPr>
          <a:xfrm>
            <a:off x="879475" y="761882"/>
            <a:ext cx="10467975" cy="5157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716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1"/>
            <a:ext cx="10131425" cy="369332"/>
          </a:xfrm>
        </p:spPr>
        <p:txBody>
          <a:bodyPr>
            <a:normAutofit fontScale="90000"/>
          </a:bodyPr>
          <a:lstStyle/>
          <a:p>
            <a:pPr algn="ctr"/>
            <a:r>
              <a:rPr lang="en-GB" sz="2000" b="1" dirty="0">
                <a:latin typeface="Comic Sans MS" panose="030F0702030302020204" pitchFamily="66" charset="0"/>
              </a:rPr>
              <a:t>Exploratory data analysis - BIVARIATE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5" name="TextBox 14">
            <a:extLst>
              <a:ext uri="{FF2B5EF4-FFF2-40B4-BE49-F238E27FC236}">
                <a16:creationId xmlns:a16="http://schemas.microsoft.com/office/drawing/2014/main" id="{5F60F3F0-2F0A-BC8B-C9A2-153DB55CDDEA}"/>
              </a:ext>
            </a:extLst>
          </p:cNvPr>
          <p:cNvSpPr txBox="1"/>
          <p:nvPr/>
        </p:nvSpPr>
        <p:spPr>
          <a:xfrm>
            <a:off x="166688" y="608764"/>
            <a:ext cx="3417152" cy="369332"/>
          </a:xfrm>
          <a:prstGeom prst="rect">
            <a:avLst/>
          </a:prstGeom>
          <a:noFill/>
        </p:spPr>
        <p:txBody>
          <a:bodyPr wrap="square" rtlCol="0">
            <a:spAutoFit/>
          </a:bodyPr>
          <a:lstStyle/>
          <a:p>
            <a:pPr algn="ctr"/>
            <a:r>
              <a:rPr lang="en-GB" dirty="0">
                <a:latin typeface="Comic Sans MS" panose="030F0702030302020204" pitchFamily="66" charset="0"/>
              </a:rPr>
              <a:t>Deal-size wise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65088" y="4474374"/>
            <a:ext cx="3819528" cy="2267480"/>
          </a:xfrm>
          <a:prstGeom prst="rect">
            <a:avLst/>
          </a:prstGeom>
          <a:noFill/>
        </p:spPr>
        <p:txBody>
          <a:bodyPr wrap="square" rtlCol="0">
            <a:spAutoFit/>
          </a:bodyPr>
          <a:lstStyle/>
          <a:p>
            <a:pPr algn="just">
              <a:lnSpc>
                <a:spcPct val="150000"/>
              </a:lnSpc>
            </a:pPr>
            <a:r>
              <a:rPr lang="en-GB" sz="1600" dirty="0">
                <a:latin typeface="Comic Sans MS" panose="030F0702030302020204" pitchFamily="66" charset="0"/>
              </a:rPr>
              <a:t>From the above donut chart, we can conclude that Medium size deal has been the highest contributor (60.77%) in Sales, followed by Small size (26.33%), with large size deals being the lowest(12.90%)</a:t>
            </a:r>
            <a:endParaRPr lang="en-IN" sz="1600" dirty="0">
              <a:latin typeface="Comic Sans MS" panose="030F0702030302020204" pitchFamily="66" charset="0"/>
            </a:endParaRPr>
          </a:p>
        </p:txBody>
      </p:sp>
      <p:pic>
        <p:nvPicPr>
          <p:cNvPr id="10" name="Picture 9">
            <a:extLst>
              <a:ext uri="{FF2B5EF4-FFF2-40B4-BE49-F238E27FC236}">
                <a16:creationId xmlns:a16="http://schemas.microsoft.com/office/drawing/2014/main" id="{DD450B14-04CD-FD30-C6EE-139CF366346B}"/>
              </a:ext>
            </a:extLst>
          </p:cNvPr>
          <p:cNvPicPr>
            <a:picLocks noChangeAspect="1"/>
          </p:cNvPicPr>
          <p:nvPr/>
        </p:nvPicPr>
        <p:blipFill>
          <a:blip r:embed="rId2"/>
          <a:stretch>
            <a:fillRect/>
          </a:stretch>
        </p:blipFill>
        <p:spPr>
          <a:xfrm>
            <a:off x="7953379" y="1021792"/>
            <a:ext cx="4173533" cy="3333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5198811C-4916-02AB-71E9-B87ACCF11485}"/>
              </a:ext>
            </a:extLst>
          </p:cNvPr>
          <p:cNvSpPr txBox="1"/>
          <p:nvPr/>
        </p:nvSpPr>
        <p:spPr>
          <a:xfrm>
            <a:off x="4166310" y="569590"/>
            <a:ext cx="3417152" cy="369332"/>
          </a:xfrm>
          <a:prstGeom prst="rect">
            <a:avLst/>
          </a:prstGeom>
          <a:noFill/>
        </p:spPr>
        <p:txBody>
          <a:bodyPr wrap="square" rtlCol="0">
            <a:spAutoFit/>
          </a:bodyPr>
          <a:lstStyle/>
          <a:p>
            <a:pPr algn="ctr"/>
            <a:r>
              <a:rPr lang="en-GB" dirty="0">
                <a:latin typeface="Comic Sans MS" panose="030F0702030302020204" pitchFamily="66" charset="0"/>
              </a:rPr>
              <a:t>Product-line wise Sales</a:t>
            </a:r>
            <a:endParaRPr lang="en-IN" dirty="0">
              <a:latin typeface="Comic Sans MS" panose="030F0702030302020204" pitchFamily="66" charset="0"/>
            </a:endParaRPr>
          </a:p>
        </p:txBody>
      </p:sp>
      <p:sp>
        <p:nvSpPr>
          <p:cNvPr id="14" name="TextBox 13">
            <a:extLst>
              <a:ext uri="{FF2B5EF4-FFF2-40B4-BE49-F238E27FC236}">
                <a16:creationId xmlns:a16="http://schemas.microsoft.com/office/drawing/2014/main" id="{048898FF-D3AD-71BD-60F8-4D24508BB9DD}"/>
              </a:ext>
            </a:extLst>
          </p:cNvPr>
          <p:cNvSpPr txBox="1"/>
          <p:nvPr/>
        </p:nvSpPr>
        <p:spPr>
          <a:xfrm>
            <a:off x="8331569" y="639361"/>
            <a:ext cx="3417152" cy="369332"/>
          </a:xfrm>
          <a:prstGeom prst="rect">
            <a:avLst/>
          </a:prstGeom>
          <a:noFill/>
        </p:spPr>
        <p:txBody>
          <a:bodyPr wrap="square" rtlCol="0">
            <a:spAutoFit/>
          </a:bodyPr>
          <a:lstStyle/>
          <a:p>
            <a:pPr algn="ctr"/>
            <a:r>
              <a:rPr lang="en-GB" dirty="0">
                <a:latin typeface="Comic Sans MS" panose="030F0702030302020204" pitchFamily="66" charset="0"/>
              </a:rPr>
              <a:t>Status wise Sales</a:t>
            </a:r>
            <a:endParaRPr lang="en-IN" dirty="0">
              <a:latin typeface="Comic Sans MS" panose="030F0702030302020204" pitchFamily="66" charset="0"/>
            </a:endParaRPr>
          </a:p>
        </p:txBody>
      </p:sp>
      <p:pic>
        <p:nvPicPr>
          <p:cNvPr id="12" name="Picture 11">
            <a:extLst>
              <a:ext uri="{FF2B5EF4-FFF2-40B4-BE49-F238E27FC236}">
                <a16:creationId xmlns:a16="http://schemas.microsoft.com/office/drawing/2014/main" id="{E7714A5F-2D90-70D2-167E-E07417F10B6D}"/>
              </a:ext>
            </a:extLst>
          </p:cNvPr>
          <p:cNvPicPr>
            <a:picLocks noChangeAspect="1"/>
          </p:cNvPicPr>
          <p:nvPr/>
        </p:nvPicPr>
        <p:blipFill rotWithShape="1">
          <a:blip r:embed="rId3"/>
          <a:srcRect t="18708" b="7005"/>
          <a:stretch/>
        </p:blipFill>
        <p:spPr>
          <a:xfrm>
            <a:off x="65088" y="1039773"/>
            <a:ext cx="3819528" cy="3333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DC2A7FD1-639A-61D6-BA58-0D304CAF1409}"/>
              </a:ext>
            </a:extLst>
          </p:cNvPr>
          <p:cNvSpPr txBox="1"/>
          <p:nvPr/>
        </p:nvSpPr>
        <p:spPr>
          <a:xfrm>
            <a:off x="3956846" y="4441458"/>
            <a:ext cx="3924302" cy="2267480"/>
          </a:xfrm>
          <a:prstGeom prst="rect">
            <a:avLst/>
          </a:prstGeom>
          <a:noFill/>
        </p:spPr>
        <p:txBody>
          <a:bodyPr wrap="square" rtlCol="0">
            <a:spAutoFit/>
          </a:bodyPr>
          <a:lstStyle/>
          <a:p>
            <a:pPr algn="just">
              <a:lnSpc>
                <a:spcPct val="150000"/>
              </a:lnSpc>
            </a:pPr>
            <a:r>
              <a:rPr lang="en-GB" sz="1600" dirty="0">
                <a:latin typeface="Comic Sans MS" panose="030F0702030302020204" pitchFamily="66" charset="0"/>
              </a:rPr>
              <a:t>From the above pie chart, we can conclude that Classic Cars has been the highest contributor (39.37%) in Sales, followed by Vintage cars (18.51%), with trains being the lowest contributor(2.32%)</a:t>
            </a:r>
            <a:endParaRPr lang="en-IN" sz="1600" dirty="0">
              <a:latin typeface="Comic Sans MS" panose="030F0702030302020204" pitchFamily="66" charset="0"/>
            </a:endParaRPr>
          </a:p>
        </p:txBody>
      </p:sp>
      <p:sp>
        <p:nvSpPr>
          <p:cNvPr id="19" name="TextBox 18">
            <a:extLst>
              <a:ext uri="{FF2B5EF4-FFF2-40B4-BE49-F238E27FC236}">
                <a16:creationId xmlns:a16="http://schemas.microsoft.com/office/drawing/2014/main" id="{7FB81E9B-15F0-EB2B-5116-433FA7923DFE}"/>
              </a:ext>
            </a:extLst>
          </p:cNvPr>
          <p:cNvSpPr txBox="1"/>
          <p:nvPr/>
        </p:nvSpPr>
        <p:spPr>
          <a:xfrm>
            <a:off x="7913694" y="4462473"/>
            <a:ext cx="4213217" cy="1898148"/>
          </a:xfrm>
          <a:prstGeom prst="rect">
            <a:avLst/>
          </a:prstGeom>
          <a:noFill/>
        </p:spPr>
        <p:txBody>
          <a:bodyPr wrap="square" rtlCol="0">
            <a:spAutoFit/>
          </a:bodyPr>
          <a:lstStyle/>
          <a:p>
            <a:pPr algn="just">
              <a:lnSpc>
                <a:spcPct val="150000"/>
              </a:lnSpc>
            </a:pPr>
            <a:r>
              <a:rPr lang="en-GB" sz="1600" dirty="0">
                <a:latin typeface="Comic Sans MS" panose="030F0702030302020204" pitchFamily="66" charset="0"/>
              </a:rPr>
              <a:t>From the above bar chart, we can conclude that Shipped items has been the highest contributor (92.41%) in Sales, followed by Cancelled ones (1.99%), with disputed ones being the lowest(0.74%)</a:t>
            </a:r>
            <a:endParaRPr lang="en-IN" sz="1600" dirty="0">
              <a:latin typeface="Comic Sans MS" panose="030F0702030302020204" pitchFamily="66" charset="0"/>
            </a:endParaRPr>
          </a:p>
        </p:txBody>
      </p:sp>
      <p:pic>
        <p:nvPicPr>
          <p:cNvPr id="20" name="Picture 19">
            <a:extLst>
              <a:ext uri="{FF2B5EF4-FFF2-40B4-BE49-F238E27FC236}">
                <a16:creationId xmlns:a16="http://schemas.microsoft.com/office/drawing/2014/main" id="{01F19242-5A12-3366-C5B6-86D7345E9021}"/>
              </a:ext>
            </a:extLst>
          </p:cNvPr>
          <p:cNvPicPr>
            <a:picLocks noChangeAspect="1"/>
          </p:cNvPicPr>
          <p:nvPr/>
        </p:nvPicPr>
        <p:blipFill rotWithShape="1">
          <a:blip r:embed="rId4"/>
          <a:srcRect l="3217" t="7706" b="4044"/>
          <a:stretch/>
        </p:blipFill>
        <p:spPr>
          <a:xfrm>
            <a:off x="3956846" y="1039774"/>
            <a:ext cx="3924303" cy="3333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757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030287" y="413302"/>
            <a:ext cx="10131425" cy="552450"/>
          </a:xfrm>
        </p:spPr>
        <p:txBody>
          <a:bodyPr>
            <a:normAutofit fontScale="90000"/>
          </a:bodyPr>
          <a:lstStyle/>
          <a:p>
            <a:pPr algn="ctr"/>
            <a:r>
              <a:rPr lang="en-GB" dirty="0">
                <a:latin typeface="Comic Sans MS" panose="030F0702030302020204" pitchFamily="66" charset="0"/>
              </a:rPr>
              <a:t>Agenda</a:t>
            </a:r>
            <a:endParaRPr lang="en-IN" dirty="0">
              <a:latin typeface="Comic Sans MS" panose="030F0702030302020204" pitchFamily="66" charset="0"/>
            </a:endParaRPr>
          </a:p>
        </p:txBody>
      </p:sp>
      <p:sp>
        <p:nvSpPr>
          <p:cNvPr id="4" name="TextBox 3">
            <a:extLst>
              <a:ext uri="{FF2B5EF4-FFF2-40B4-BE49-F238E27FC236}">
                <a16:creationId xmlns:a16="http://schemas.microsoft.com/office/drawing/2014/main" id="{016F98A5-6612-A667-8753-EA53A60B48FC}"/>
              </a:ext>
            </a:extLst>
          </p:cNvPr>
          <p:cNvSpPr txBox="1"/>
          <p:nvPr/>
        </p:nvSpPr>
        <p:spPr>
          <a:xfrm>
            <a:off x="514350" y="1978715"/>
            <a:ext cx="11163300" cy="3077766"/>
          </a:xfrm>
          <a:prstGeom prst="rect">
            <a:avLst/>
          </a:prstGeom>
          <a:noFill/>
        </p:spPr>
        <p:txBody>
          <a:bodyPr wrap="square" rtlCol="0">
            <a:spAutoFit/>
          </a:bodyPr>
          <a:lstStyle/>
          <a:p>
            <a:pPr algn="just"/>
            <a:r>
              <a:rPr lang="en-GB" sz="2800" b="0" i="0" dirty="0">
                <a:effectLst/>
                <a:latin typeface="Comic Sans MS" panose="030F0702030302020204" pitchFamily="66" charset="0"/>
              </a:rPr>
              <a:t>This project aims to find the underlying buying patterns of the customers of an automobile part manufacturer based on the past 3 years of the Company's transaction data and hence recommend customized marketing strategies for different segments of customers.</a:t>
            </a:r>
            <a:endParaRPr lang="en-GB" sz="2800" dirty="0">
              <a:latin typeface="Comic Sans MS" panose="030F0702030302020204" pitchFamily="66" charset="0"/>
            </a:endParaRPr>
          </a:p>
          <a:p>
            <a:pPr marL="285750" indent="-285750">
              <a:buFont typeface="Arial" panose="020B0604020202020204" pitchFamily="34" charset="0"/>
              <a:buChar char="•"/>
            </a:pPr>
            <a:endParaRPr lang="en-GB" b="0" i="0" dirty="0">
              <a:effectLst/>
              <a:latin typeface="lato" panose="020F0502020204030203" pitchFamily="34" charset="0"/>
            </a:endParaRPr>
          </a:p>
          <a:p>
            <a:pPr marL="742950" lvl="1" indent="-285750">
              <a:buFont typeface="Wingdings" panose="05000000000000000000" pitchFamily="2" charset="2"/>
              <a:buChar char="Ø"/>
            </a:pPr>
            <a:endParaRPr lang="en-GB" b="0" i="0" dirty="0">
              <a:effectLst/>
              <a:latin typeface="lato" panose="020F0502020204030203" pitchFamily="34" charset="0"/>
            </a:endParaRPr>
          </a:p>
          <a:p>
            <a:pPr algn="l">
              <a:buFont typeface="Arial" panose="020B0604020202020204" pitchFamily="34" charset="0"/>
              <a:buChar char="•"/>
            </a:pPr>
            <a:endParaRPr lang="en-IN" b="0" i="0" dirty="0">
              <a:effectLst/>
              <a:latin typeface="lato" panose="020B0604020202020204" pitchFamily="34" charset="0"/>
            </a:endParaRPr>
          </a:p>
        </p:txBody>
      </p:sp>
    </p:spTree>
    <p:extLst>
      <p:ext uri="{BB962C8B-B14F-4D97-AF65-F5344CB8AC3E}">
        <p14:creationId xmlns:p14="http://schemas.microsoft.com/office/powerpoint/2010/main" val="3840874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1"/>
            <a:ext cx="10131425" cy="369332"/>
          </a:xfrm>
        </p:spPr>
        <p:txBody>
          <a:bodyPr>
            <a:normAutofit fontScale="90000"/>
          </a:bodyPr>
          <a:lstStyle/>
          <a:p>
            <a:pPr algn="ctr"/>
            <a:r>
              <a:rPr lang="en-GB" sz="2000" b="1" dirty="0">
                <a:latin typeface="Comic Sans MS" panose="030F0702030302020204" pitchFamily="66" charset="0"/>
              </a:rPr>
              <a:t>Exploratory data analysis - BIVARIATE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5" name="TextBox 14">
            <a:extLst>
              <a:ext uri="{FF2B5EF4-FFF2-40B4-BE49-F238E27FC236}">
                <a16:creationId xmlns:a16="http://schemas.microsoft.com/office/drawing/2014/main" id="{5F60F3F0-2F0A-BC8B-C9A2-153DB55CDDEA}"/>
              </a:ext>
            </a:extLst>
          </p:cNvPr>
          <p:cNvSpPr txBox="1"/>
          <p:nvPr/>
        </p:nvSpPr>
        <p:spPr>
          <a:xfrm>
            <a:off x="166688" y="608764"/>
            <a:ext cx="3417152" cy="369332"/>
          </a:xfrm>
          <a:prstGeom prst="rect">
            <a:avLst/>
          </a:prstGeom>
          <a:noFill/>
        </p:spPr>
        <p:txBody>
          <a:bodyPr wrap="square" rtlCol="0">
            <a:spAutoFit/>
          </a:bodyPr>
          <a:lstStyle/>
          <a:p>
            <a:pPr algn="ctr"/>
            <a:r>
              <a:rPr lang="en-GB" dirty="0">
                <a:latin typeface="Comic Sans MS" panose="030F0702030302020204" pitchFamily="66" charset="0"/>
              </a:rPr>
              <a:t>Price Each wise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65088" y="4474374"/>
            <a:ext cx="3924302" cy="2267480"/>
          </a:xfrm>
          <a:prstGeom prst="rect">
            <a:avLst/>
          </a:prstGeom>
          <a:noFill/>
        </p:spPr>
        <p:txBody>
          <a:bodyPr wrap="square" rtlCol="0">
            <a:spAutoFit/>
          </a:bodyPr>
          <a:lstStyle/>
          <a:p>
            <a:pPr algn="just">
              <a:lnSpc>
                <a:spcPct val="150000"/>
              </a:lnSpc>
            </a:pPr>
            <a:r>
              <a:rPr lang="en-GB" sz="1600" dirty="0">
                <a:latin typeface="Comic Sans MS" panose="030F0702030302020204" pitchFamily="66" charset="0"/>
              </a:rPr>
              <a:t>From the above Scatter plot, we can conclude that price per unit has a direct relationship with Sales, thus meaning that with increase in price of each item, Sales more or less increased following a straight line pattern.</a:t>
            </a:r>
            <a:endParaRPr lang="en-IN" sz="1600" dirty="0">
              <a:latin typeface="Comic Sans MS" panose="030F0702030302020204" pitchFamily="66" charset="0"/>
            </a:endParaRPr>
          </a:p>
        </p:txBody>
      </p:sp>
      <p:sp>
        <p:nvSpPr>
          <p:cNvPr id="13" name="TextBox 12">
            <a:extLst>
              <a:ext uri="{FF2B5EF4-FFF2-40B4-BE49-F238E27FC236}">
                <a16:creationId xmlns:a16="http://schemas.microsoft.com/office/drawing/2014/main" id="{5198811C-4916-02AB-71E9-B87ACCF11485}"/>
              </a:ext>
            </a:extLst>
          </p:cNvPr>
          <p:cNvSpPr txBox="1"/>
          <p:nvPr/>
        </p:nvSpPr>
        <p:spPr>
          <a:xfrm>
            <a:off x="4166310" y="569590"/>
            <a:ext cx="3417152" cy="369332"/>
          </a:xfrm>
          <a:prstGeom prst="rect">
            <a:avLst/>
          </a:prstGeom>
          <a:noFill/>
        </p:spPr>
        <p:txBody>
          <a:bodyPr wrap="square" rtlCol="0">
            <a:spAutoFit/>
          </a:bodyPr>
          <a:lstStyle/>
          <a:p>
            <a:pPr algn="ctr"/>
            <a:r>
              <a:rPr lang="en-GB" dirty="0">
                <a:latin typeface="Comic Sans MS" panose="030F0702030302020204" pitchFamily="66" charset="0"/>
              </a:rPr>
              <a:t>Product-line wise Sales</a:t>
            </a:r>
            <a:endParaRPr lang="en-IN" dirty="0">
              <a:latin typeface="Comic Sans MS" panose="030F0702030302020204" pitchFamily="66" charset="0"/>
            </a:endParaRPr>
          </a:p>
        </p:txBody>
      </p:sp>
      <p:sp>
        <p:nvSpPr>
          <p:cNvPr id="14" name="TextBox 13">
            <a:extLst>
              <a:ext uri="{FF2B5EF4-FFF2-40B4-BE49-F238E27FC236}">
                <a16:creationId xmlns:a16="http://schemas.microsoft.com/office/drawing/2014/main" id="{048898FF-D3AD-71BD-60F8-4D24508BB9DD}"/>
              </a:ext>
            </a:extLst>
          </p:cNvPr>
          <p:cNvSpPr txBox="1"/>
          <p:nvPr/>
        </p:nvSpPr>
        <p:spPr>
          <a:xfrm>
            <a:off x="8331569" y="639361"/>
            <a:ext cx="3417152" cy="369332"/>
          </a:xfrm>
          <a:prstGeom prst="rect">
            <a:avLst/>
          </a:prstGeom>
          <a:noFill/>
        </p:spPr>
        <p:txBody>
          <a:bodyPr wrap="square" rtlCol="0">
            <a:spAutoFit/>
          </a:bodyPr>
          <a:lstStyle/>
          <a:p>
            <a:pPr algn="ctr"/>
            <a:r>
              <a:rPr lang="en-GB" dirty="0">
                <a:latin typeface="Comic Sans MS" panose="030F0702030302020204" pitchFamily="66" charset="0"/>
              </a:rPr>
              <a:t>Status wise Sales</a:t>
            </a:r>
            <a:endParaRPr lang="en-IN" dirty="0">
              <a:latin typeface="Comic Sans MS" panose="030F0702030302020204" pitchFamily="66" charset="0"/>
            </a:endParaRPr>
          </a:p>
        </p:txBody>
      </p:sp>
      <p:sp>
        <p:nvSpPr>
          <p:cNvPr id="18" name="TextBox 17">
            <a:extLst>
              <a:ext uri="{FF2B5EF4-FFF2-40B4-BE49-F238E27FC236}">
                <a16:creationId xmlns:a16="http://schemas.microsoft.com/office/drawing/2014/main" id="{DC2A7FD1-639A-61D6-BA58-0D304CAF1409}"/>
              </a:ext>
            </a:extLst>
          </p:cNvPr>
          <p:cNvSpPr txBox="1"/>
          <p:nvPr/>
        </p:nvSpPr>
        <p:spPr>
          <a:xfrm>
            <a:off x="4133848" y="4441458"/>
            <a:ext cx="3747299" cy="1898148"/>
          </a:xfrm>
          <a:prstGeom prst="rect">
            <a:avLst/>
          </a:prstGeom>
          <a:noFill/>
        </p:spPr>
        <p:txBody>
          <a:bodyPr wrap="square" rtlCol="0">
            <a:spAutoFit/>
          </a:bodyPr>
          <a:lstStyle/>
          <a:p>
            <a:pPr algn="just">
              <a:lnSpc>
                <a:spcPct val="150000"/>
              </a:lnSpc>
            </a:pPr>
            <a:r>
              <a:rPr lang="en-GB" sz="1600" dirty="0">
                <a:latin typeface="Comic Sans MS" panose="030F0702030302020204" pitchFamily="66" charset="0"/>
              </a:rPr>
              <a:t>From the above scatter plot, we can’t say much about the relationship between the Sales and the Days since last order as no pattern can be observed in general.</a:t>
            </a:r>
            <a:endParaRPr lang="en-IN" sz="1600" dirty="0">
              <a:latin typeface="Comic Sans MS" panose="030F0702030302020204" pitchFamily="66" charset="0"/>
            </a:endParaRPr>
          </a:p>
        </p:txBody>
      </p:sp>
      <p:sp>
        <p:nvSpPr>
          <p:cNvPr id="19" name="TextBox 18">
            <a:extLst>
              <a:ext uri="{FF2B5EF4-FFF2-40B4-BE49-F238E27FC236}">
                <a16:creationId xmlns:a16="http://schemas.microsoft.com/office/drawing/2014/main" id="{7FB81E9B-15F0-EB2B-5116-433FA7923DFE}"/>
              </a:ext>
            </a:extLst>
          </p:cNvPr>
          <p:cNvSpPr txBox="1"/>
          <p:nvPr/>
        </p:nvSpPr>
        <p:spPr>
          <a:xfrm>
            <a:off x="8058151" y="4386930"/>
            <a:ext cx="4068760" cy="2267480"/>
          </a:xfrm>
          <a:prstGeom prst="rect">
            <a:avLst/>
          </a:prstGeom>
          <a:noFill/>
        </p:spPr>
        <p:txBody>
          <a:bodyPr wrap="square" rtlCol="0">
            <a:spAutoFit/>
          </a:bodyPr>
          <a:lstStyle/>
          <a:p>
            <a:pPr algn="just">
              <a:lnSpc>
                <a:spcPct val="150000"/>
              </a:lnSpc>
            </a:pPr>
            <a:r>
              <a:rPr lang="en-GB" sz="1600" dirty="0">
                <a:latin typeface="Comic Sans MS" panose="030F0702030302020204" pitchFamily="66" charset="0"/>
              </a:rPr>
              <a:t>From the above scatter plot, we can’t say much about the relationship between the Sales and MSRP as no pattern can be observed in general, although in few cases, there has been an direct relationship between these two.</a:t>
            </a:r>
            <a:endParaRPr lang="en-IN" sz="1600" dirty="0">
              <a:latin typeface="Comic Sans MS" panose="030F0702030302020204" pitchFamily="66" charset="0"/>
            </a:endParaRPr>
          </a:p>
        </p:txBody>
      </p:sp>
      <p:pic>
        <p:nvPicPr>
          <p:cNvPr id="4" name="Picture 3">
            <a:extLst>
              <a:ext uri="{FF2B5EF4-FFF2-40B4-BE49-F238E27FC236}">
                <a16:creationId xmlns:a16="http://schemas.microsoft.com/office/drawing/2014/main" id="{EDBF50B8-ACD2-CA53-0F40-D4E74CB6C91F}"/>
              </a:ext>
            </a:extLst>
          </p:cNvPr>
          <p:cNvPicPr>
            <a:picLocks noChangeAspect="1"/>
          </p:cNvPicPr>
          <p:nvPr/>
        </p:nvPicPr>
        <p:blipFill>
          <a:blip r:embed="rId2"/>
          <a:stretch>
            <a:fillRect/>
          </a:stretch>
        </p:blipFill>
        <p:spPr>
          <a:xfrm>
            <a:off x="65088" y="978096"/>
            <a:ext cx="3924302" cy="3401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38445E9-9418-154E-FE2D-AAD55D015C78}"/>
              </a:ext>
            </a:extLst>
          </p:cNvPr>
          <p:cNvPicPr>
            <a:picLocks noChangeAspect="1"/>
          </p:cNvPicPr>
          <p:nvPr/>
        </p:nvPicPr>
        <p:blipFill>
          <a:blip r:embed="rId3"/>
          <a:stretch>
            <a:fillRect/>
          </a:stretch>
        </p:blipFill>
        <p:spPr>
          <a:xfrm>
            <a:off x="4133849" y="969285"/>
            <a:ext cx="3924302" cy="3401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03AB3E6-122D-FC1F-8BD5-A1CAF010CB1C}"/>
              </a:ext>
            </a:extLst>
          </p:cNvPr>
          <p:cNvPicPr>
            <a:picLocks noChangeAspect="1"/>
          </p:cNvPicPr>
          <p:nvPr/>
        </p:nvPicPr>
        <p:blipFill>
          <a:blip r:embed="rId4"/>
          <a:stretch>
            <a:fillRect/>
          </a:stretch>
        </p:blipFill>
        <p:spPr>
          <a:xfrm>
            <a:off x="8202609" y="960476"/>
            <a:ext cx="3924302" cy="341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4878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1"/>
            <a:ext cx="10131425" cy="369332"/>
          </a:xfrm>
        </p:spPr>
        <p:txBody>
          <a:bodyPr>
            <a:normAutofit fontScale="90000"/>
          </a:bodyPr>
          <a:lstStyle/>
          <a:p>
            <a:pPr algn="ctr"/>
            <a:r>
              <a:rPr lang="en-GB" sz="2000" b="1" dirty="0">
                <a:latin typeface="Comic Sans MS" panose="030F0702030302020204" pitchFamily="66" charset="0"/>
              </a:rPr>
              <a:t>Exploratory data analysis - BIVARIATE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5" name="TextBox 14">
            <a:extLst>
              <a:ext uri="{FF2B5EF4-FFF2-40B4-BE49-F238E27FC236}">
                <a16:creationId xmlns:a16="http://schemas.microsoft.com/office/drawing/2014/main" id="{5F60F3F0-2F0A-BC8B-C9A2-153DB55CDDEA}"/>
              </a:ext>
            </a:extLst>
          </p:cNvPr>
          <p:cNvSpPr txBox="1"/>
          <p:nvPr/>
        </p:nvSpPr>
        <p:spPr>
          <a:xfrm>
            <a:off x="4296143" y="620906"/>
            <a:ext cx="3417152" cy="369332"/>
          </a:xfrm>
          <a:prstGeom prst="rect">
            <a:avLst/>
          </a:prstGeom>
          <a:noFill/>
        </p:spPr>
        <p:txBody>
          <a:bodyPr wrap="square" rtlCol="0">
            <a:spAutoFit/>
          </a:bodyPr>
          <a:lstStyle/>
          <a:p>
            <a:pPr algn="ctr"/>
            <a:r>
              <a:rPr lang="en-GB" dirty="0">
                <a:latin typeface="Comic Sans MS" panose="030F0702030302020204" pitchFamily="66" charset="0"/>
              </a:rPr>
              <a:t>Quantities ordered vs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1812157" y="5655474"/>
            <a:ext cx="8567686" cy="584775"/>
          </a:xfrm>
          <a:prstGeom prst="rect">
            <a:avLst/>
          </a:prstGeom>
          <a:noFill/>
        </p:spPr>
        <p:txBody>
          <a:bodyPr wrap="square" rtlCol="0">
            <a:spAutoFit/>
          </a:bodyPr>
          <a:lstStyle/>
          <a:p>
            <a:pPr algn="just"/>
            <a:r>
              <a:rPr lang="en-GB" sz="1600" dirty="0">
                <a:latin typeface="Comic Sans MS" panose="030F0702030302020204" pitchFamily="66" charset="0"/>
              </a:rPr>
              <a:t>From the above diagram, we can conclude that on an average, for Quantities ordered between 20-50 units, Sales range has been high and in majority.</a:t>
            </a:r>
            <a:endParaRPr lang="en-IN" sz="1600" dirty="0">
              <a:latin typeface="Comic Sans MS" panose="030F0702030302020204" pitchFamily="66" charset="0"/>
            </a:endParaRPr>
          </a:p>
        </p:txBody>
      </p:sp>
      <p:pic>
        <p:nvPicPr>
          <p:cNvPr id="5" name="Picture 4">
            <a:extLst>
              <a:ext uri="{FF2B5EF4-FFF2-40B4-BE49-F238E27FC236}">
                <a16:creationId xmlns:a16="http://schemas.microsoft.com/office/drawing/2014/main" id="{15DDB0AC-F8FE-EB9F-7919-B38C48F54BAB}"/>
              </a:ext>
            </a:extLst>
          </p:cNvPr>
          <p:cNvPicPr>
            <a:picLocks noChangeAspect="1"/>
          </p:cNvPicPr>
          <p:nvPr/>
        </p:nvPicPr>
        <p:blipFill>
          <a:blip r:embed="rId2"/>
          <a:stretch>
            <a:fillRect/>
          </a:stretch>
        </p:blipFill>
        <p:spPr>
          <a:xfrm>
            <a:off x="1812157" y="1144780"/>
            <a:ext cx="8567686" cy="4218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294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1"/>
            <a:ext cx="10131425" cy="369332"/>
          </a:xfrm>
        </p:spPr>
        <p:txBody>
          <a:bodyPr>
            <a:normAutofit fontScale="90000"/>
          </a:bodyPr>
          <a:lstStyle/>
          <a:p>
            <a:pPr algn="ctr"/>
            <a:r>
              <a:rPr lang="en-GB" sz="2000" b="1" dirty="0">
                <a:latin typeface="Comic Sans MS" panose="030F0702030302020204" pitchFamily="66" charset="0"/>
              </a:rPr>
              <a:t>Exploratory data analysis - BIVARIATE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sp>
        <p:nvSpPr>
          <p:cNvPr id="15" name="TextBox 14">
            <a:extLst>
              <a:ext uri="{FF2B5EF4-FFF2-40B4-BE49-F238E27FC236}">
                <a16:creationId xmlns:a16="http://schemas.microsoft.com/office/drawing/2014/main" id="{5F60F3F0-2F0A-BC8B-C9A2-153DB55CDDEA}"/>
              </a:ext>
            </a:extLst>
          </p:cNvPr>
          <p:cNvSpPr txBox="1"/>
          <p:nvPr/>
        </p:nvSpPr>
        <p:spPr>
          <a:xfrm>
            <a:off x="4296143" y="620906"/>
            <a:ext cx="3417152" cy="369332"/>
          </a:xfrm>
          <a:prstGeom prst="rect">
            <a:avLst/>
          </a:prstGeom>
          <a:noFill/>
        </p:spPr>
        <p:txBody>
          <a:bodyPr wrap="square" rtlCol="0">
            <a:spAutoFit/>
          </a:bodyPr>
          <a:lstStyle/>
          <a:p>
            <a:pPr algn="ctr"/>
            <a:r>
              <a:rPr lang="en-GB" dirty="0">
                <a:latin typeface="Comic Sans MS" panose="030F0702030302020204" pitchFamily="66" charset="0"/>
              </a:rPr>
              <a:t>Quantities ordered vs Sales</a:t>
            </a:r>
            <a:endParaRPr lang="en-IN" dirty="0">
              <a:latin typeface="Comic Sans MS" panose="030F0702030302020204" pitchFamily="66" charset="0"/>
            </a:endParaRPr>
          </a:p>
        </p:txBody>
      </p:sp>
      <p:sp>
        <p:nvSpPr>
          <p:cNvPr id="17" name="TextBox 16">
            <a:extLst>
              <a:ext uri="{FF2B5EF4-FFF2-40B4-BE49-F238E27FC236}">
                <a16:creationId xmlns:a16="http://schemas.microsoft.com/office/drawing/2014/main" id="{F4C0C63A-3CCC-9D70-9F0E-D462955D8982}"/>
              </a:ext>
            </a:extLst>
          </p:cNvPr>
          <p:cNvSpPr txBox="1"/>
          <p:nvPr/>
        </p:nvSpPr>
        <p:spPr>
          <a:xfrm>
            <a:off x="1866132" y="5537274"/>
            <a:ext cx="9446393" cy="1077218"/>
          </a:xfrm>
          <a:prstGeom prst="rect">
            <a:avLst/>
          </a:prstGeom>
          <a:noFill/>
        </p:spPr>
        <p:txBody>
          <a:bodyPr wrap="square" rtlCol="0">
            <a:spAutoFit/>
          </a:bodyPr>
          <a:lstStyle/>
          <a:p>
            <a:pPr algn="just"/>
            <a:r>
              <a:rPr lang="en-GB" sz="1600" dirty="0">
                <a:latin typeface="Comic Sans MS" panose="030F0702030302020204" pitchFamily="66" charset="0"/>
              </a:rPr>
              <a:t>From the above Correlation graph, we can conclude that –</a:t>
            </a:r>
          </a:p>
          <a:p>
            <a:pPr marL="742950" lvl="1" indent="-285750" algn="just">
              <a:buFont typeface="Wingdings" panose="05000000000000000000" pitchFamily="2" charset="2"/>
              <a:buChar char="Ø"/>
            </a:pPr>
            <a:r>
              <a:rPr lang="en-GB" sz="1600" dirty="0">
                <a:latin typeface="Comic Sans MS" panose="030F0702030302020204" pitchFamily="66" charset="0"/>
              </a:rPr>
              <a:t>Sales has highest correlation with Price Each, MSRP, Quantities ordered</a:t>
            </a:r>
          </a:p>
          <a:p>
            <a:pPr marL="742950" lvl="1" indent="-285750" algn="just">
              <a:buFont typeface="Wingdings" panose="05000000000000000000" pitchFamily="2" charset="2"/>
              <a:buChar char="Ø"/>
            </a:pPr>
            <a:r>
              <a:rPr lang="en-GB" sz="1600" dirty="0">
                <a:latin typeface="Comic Sans MS" panose="030F0702030302020204" pitchFamily="66" charset="0"/>
              </a:rPr>
              <a:t>Price Each has highest correlation with Sales, MSRP</a:t>
            </a:r>
          </a:p>
          <a:p>
            <a:pPr marL="742950" lvl="1" indent="-285750" algn="just">
              <a:buFont typeface="Wingdings" panose="05000000000000000000" pitchFamily="2" charset="2"/>
              <a:buChar char="Ø"/>
            </a:pPr>
            <a:r>
              <a:rPr lang="en-GB" sz="1600" dirty="0">
                <a:latin typeface="Comic Sans MS" panose="030F0702030302020204" pitchFamily="66" charset="0"/>
              </a:rPr>
              <a:t>Rest all the variables have negligible Correlation with each other</a:t>
            </a:r>
            <a:endParaRPr lang="en-IN" sz="1600" dirty="0">
              <a:latin typeface="Comic Sans MS" panose="030F0702030302020204" pitchFamily="66" charset="0"/>
            </a:endParaRPr>
          </a:p>
        </p:txBody>
      </p:sp>
      <p:pic>
        <p:nvPicPr>
          <p:cNvPr id="4" name="Picture 3">
            <a:extLst>
              <a:ext uri="{FF2B5EF4-FFF2-40B4-BE49-F238E27FC236}">
                <a16:creationId xmlns:a16="http://schemas.microsoft.com/office/drawing/2014/main" id="{A11D0C38-EA72-2ED7-24E0-BFB1C650E5DA}"/>
              </a:ext>
            </a:extLst>
          </p:cNvPr>
          <p:cNvPicPr>
            <a:picLocks noChangeAspect="1"/>
          </p:cNvPicPr>
          <p:nvPr/>
        </p:nvPicPr>
        <p:blipFill>
          <a:blip r:embed="rId2"/>
          <a:stretch>
            <a:fillRect/>
          </a:stretch>
        </p:blipFill>
        <p:spPr>
          <a:xfrm>
            <a:off x="658125" y="987344"/>
            <a:ext cx="5085450" cy="4327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2A452F8-CB3F-EB69-6779-AB4CBE0DEC9D}"/>
              </a:ext>
            </a:extLst>
          </p:cNvPr>
          <p:cNvPicPr>
            <a:picLocks noChangeAspect="1"/>
          </p:cNvPicPr>
          <p:nvPr/>
        </p:nvPicPr>
        <p:blipFill>
          <a:blip r:embed="rId3"/>
          <a:stretch>
            <a:fillRect/>
          </a:stretch>
        </p:blipFill>
        <p:spPr>
          <a:xfrm>
            <a:off x="6866625" y="1000599"/>
            <a:ext cx="4667250" cy="4314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915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i="0" dirty="0">
                <a:effectLst/>
                <a:latin typeface="Comic Sans MS" panose="030F0702030302020204" pitchFamily="66" charset="0"/>
              </a:rPr>
              <a:t>Customer Segmentation using RFM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000" dirty="0">
                <a:latin typeface="Comic Sans MS" panose="030F0702030302020204" pitchFamily="66" charset="0"/>
              </a:rPr>
              <a:t>WHAT is </a:t>
            </a:r>
            <a:r>
              <a:rPr lang="en-GB" sz="2000" dirty="0" err="1">
                <a:latin typeface="Comic Sans MS" panose="030F0702030302020204" pitchFamily="66" charset="0"/>
              </a:rPr>
              <a:t>R.f.m</a:t>
            </a:r>
            <a:r>
              <a:rPr lang="en-GB" sz="2000" dirty="0">
                <a:latin typeface="Comic Sans MS" panose="030F0702030302020204" pitchFamily="66" charset="0"/>
              </a:rPr>
              <a:t>.?</a:t>
            </a:r>
            <a:endParaRPr lang="en-IN" sz="2000"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95300" y="5674283"/>
            <a:ext cx="11382374" cy="923330"/>
          </a:xfrm>
          <a:prstGeom prst="rect">
            <a:avLst/>
          </a:prstGeom>
          <a:noFill/>
        </p:spPr>
        <p:txBody>
          <a:bodyPr wrap="square" rtlCol="0">
            <a:spAutoFit/>
          </a:bodyPr>
          <a:lstStyle/>
          <a:p>
            <a:r>
              <a:rPr lang="en-GB" b="0" i="0" dirty="0">
                <a:effectLst/>
                <a:latin typeface="Comic Sans MS" panose="030F0702030302020204" pitchFamily="66" charset="0"/>
              </a:rPr>
              <a:t>RFM stands for recency, frequency, monetary value. In business analytics, we often use this concept to divide customers into different segments, like high-value customers, medium value customers or low-value customers, and similarly many others</a:t>
            </a:r>
            <a:r>
              <a:rPr lang="en-GB" b="0" i="0" dirty="0">
                <a:solidFill>
                  <a:srgbClr val="273239"/>
                </a:solidFill>
                <a:effectLst/>
                <a:latin typeface="urw-din"/>
              </a:rPr>
              <a:t>.</a:t>
            </a:r>
            <a:endParaRPr lang="en-IN" dirty="0"/>
          </a:p>
        </p:txBody>
      </p:sp>
      <p:pic>
        <p:nvPicPr>
          <p:cNvPr id="5" name="Picture 4">
            <a:extLst>
              <a:ext uri="{FF2B5EF4-FFF2-40B4-BE49-F238E27FC236}">
                <a16:creationId xmlns:a16="http://schemas.microsoft.com/office/drawing/2014/main" id="{7EE270EB-4415-D60F-D443-8471819286C8}"/>
              </a:ext>
            </a:extLst>
          </p:cNvPr>
          <p:cNvPicPr>
            <a:picLocks noChangeAspect="1"/>
          </p:cNvPicPr>
          <p:nvPr/>
        </p:nvPicPr>
        <p:blipFill rotWithShape="1">
          <a:blip r:embed="rId2"/>
          <a:srcRect l="4875" t="4246" r="4875" b="6088"/>
          <a:stretch/>
        </p:blipFill>
        <p:spPr>
          <a:xfrm>
            <a:off x="485775" y="1183717"/>
            <a:ext cx="5495925" cy="4278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DADC9DE-50BD-0835-2B2C-1B9DBE19FFAA}"/>
              </a:ext>
            </a:extLst>
          </p:cNvPr>
          <p:cNvPicPr>
            <a:picLocks noChangeAspect="1"/>
          </p:cNvPicPr>
          <p:nvPr/>
        </p:nvPicPr>
        <p:blipFill>
          <a:blip r:embed="rId3"/>
          <a:stretch>
            <a:fillRect/>
          </a:stretch>
        </p:blipFill>
        <p:spPr>
          <a:xfrm>
            <a:off x="6372224" y="1183716"/>
            <a:ext cx="5495925" cy="4278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0778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i="0" dirty="0">
                <a:effectLst/>
                <a:latin typeface="Comic Sans MS" panose="030F0702030302020204" pitchFamily="66" charset="0"/>
              </a:rPr>
              <a:t>Customer Segmentation using RFM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sz="2000" b="0" i="0" dirty="0">
                <a:effectLst/>
                <a:latin typeface="Comic Sans MS" panose="030F0702030302020204" pitchFamily="66" charset="0"/>
              </a:rPr>
              <a:t>WHAT ALL PARAMETERS USED AND ASSUMPTIONS MADE</a:t>
            </a:r>
          </a:p>
        </p:txBody>
      </p:sp>
      <p:sp>
        <p:nvSpPr>
          <p:cNvPr id="19" name="TextBox 18">
            <a:extLst>
              <a:ext uri="{FF2B5EF4-FFF2-40B4-BE49-F238E27FC236}">
                <a16:creationId xmlns:a16="http://schemas.microsoft.com/office/drawing/2014/main" id="{E731A183-2F15-E7C4-861D-E0155B866C4E}"/>
              </a:ext>
            </a:extLst>
          </p:cNvPr>
          <p:cNvSpPr txBox="1"/>
          <p:nvPr/>
        </p:nvSpPr>
        <p:spPr>
          <a:xfrm>
            <a:off x="404813" y="1183717"/>
            <a:ext cx="11382374" cy="5447838"/>
          </a:xfrm>
          <a:prstGeom prst="rect">
            <a:avLst/>
          </a:prstGeom>
          <a:noFill/>
        </p:spPr>
        <p:txBody>
          <a:bodyPr wrap="square" rtlCol="0">
            <a:spAutoFit/>
          </a:bodyPr>
          <a:lstStyle/>
          <a:p>
            <a:pPr>
              <a:lnSpc>
                <a:spcPct val="150000"/>
              </a:lnSpc>
            </a:pPr>
            <a:r>
              <a:rPr lang="en-GB" b="0" i="0" dirty="0">
                <a:effectLst/>
                <a:latin typeface="Comic Sans MS" panose="030F0702030302020204" pitchFamily="66" charset="0"/>
              </a:rPr>
              <a:t>The parameters that are being used in RFM measurements are-</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Order Number</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Quantities Ordered</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Price Each</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Customer Name</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Monetary</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Recency</a:t>
            </a:r>
          </a:p>
          <a:p>
            <a:pPr marL="742950" lvl="1" indent="-285750" algn="just">
              <a:lnSpc>
                <a:spcPct val="150000"/>
              </a:lnSpc>
              <a:buFont typeface="Wingdings" panose="05000000000000000000" pitchFamily="2" charset="2"/>
              <a:buChar char="Ø"/>
            </a:pPr>
            <a:r>
              <a:rPr lang="en-GB" dirty="0">
                <a:latin typeface="Comic Sans MS" panose="030F0702030302020204" pitchFamily="66" charset="0"/>
              </a:rPr>
              <a:t>Frequency</a:t>
            </a:r>
          </a:p>
          <a:p>
            <a:pPr algn="just">
              <a:lnSpc>
                <a:spcPct val="150000"/>
              </a:lnSpc>
            </a:pPr>
            <a:r>
              <a:rPr lang="en-GB" dirty="0">
                <a:latin typeface="Comic Sans MS" panose="030F0702030302020204" pitchFamily="66" charset="0"/>
              </a:rPr>
              <a:t>The Assumptions that are being used in RFM measurements are- </a:t>
            </a:r>
          </a:p>
          <a:p>
            <a:pPr marL="742950" lvl="1" indent="-285750" algn="just">
              <a:lnSpc>
                <a:spcPct val="150000"/>
              </a:lnSpc>
              <a:buFont typeface="Wingdings" panose="05000000000000000000" pitchFamily="2" charset="2"/>
              <a:buChar char="Ø"/>
            </a:pPr>
            <a:r>
              <a:rPr lang="en-GB" dirty="0">
                <a:latin typeface="Comic Sans MS" panose="030F0702030302020204" pitchFamily="66" charset="0"/>
              </a:rPr>
              <a:t>Recency Value = Current Execution Date time – Order date</a:t>
            </a:r>
          </a:p>
          <a:p>
            <a:pPr marL="742950" lvl="1" indent="-285750" algn="just">
              <a:lnSpc>
                <a:spcPct val="150000"/>
              </a:lnSpc>
              <a:buFont typeface="Wingdings" panose="05000000000000000000" pitchFamily="2" charset="2"/>
              <a:buChar char="Ø"/>
            </a:pPr>
            <a:r>
              <a:rPr lang="en-GB" dirty="0">
                <a:latin typeface="Comic Sans MS" panose="030F0702030302020204" pitchFamily="66" charset="0"/>
              </a:rPr>
              <a:t>Frequency Value = Count of Quantities Ordered (It shows how frequently the quantities are </a:t>
            </a:r>
          </a:p>
          <a:p>
            <a:pPr lvl="1" algn="just">
              <a:lnSpc>
                <a:spcPct val="150000"/>
              </a:lnSpc>
            </a:pPr>
            <a:r>
              <a:rPr lang="en-GB" dirty="0">
                <a:latin typeface="Comic Sans MS" panose="030F0702030302020204" pitchFamily="66" charset="0"/>
              </a:rPr>
              <a:t>                                                                                  ordered over the time period)</a:t>
            </a:r>
          </a:p>
          <a:p>
            <a:pPr marL="742950" lvl="1" indent="-285750" algn="just">
              <a:lnSpc>
                <a:spcPct val="150000"/>
              </a:lnSpc>
              <a:buFont typeface="Wingdings" panose="05000000000000000000" pitchFamily="2" charset="2"/>
              <a:buChar char="Ø"/>
            </a:pPr>
            <a:r>
              <a:rPr lang="en-IN" dirty="0">
                <a:latin typeface="Comic Sans MS" panose="030F0702030302020204" pitchFamily="66" charset="0"/>
              </a:rPr>
              <a:t>Monetary Value = Price Each * Quantities Ordered</a:t>
            </a:r>
          </a:p>
        </p:txBody>
      </p:sp>
    </p:spTree>
    <p:extLst>
      <p:ext uri="{BB962C8B-B14F-4D97-AF65-F5344CB8AC3E}">
        <p14:creationId xmlns:p14="http://schemas.microsoft.com/office/powerpoint/2010/main" val="2093609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i="0" dirty="0">
                <a:effectLst/>
                <a:latin typeface="Comic Sans MS" panose="030F0702030302020204" pitchFamily="66" charset="0"/>
              </a:rPr>
              <a:t>Customer Segmentation using RFM analysis</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sz="2000" b="0" i="0" dirty="0">
                <a:effectLst/>
                <a:latin typeface="Comic Sans MS" panose="030F0702030302020204" pitchFamily="66" charset="0"/>
              </a:rPr>
              <a:t>OUTPUT TABLE HEAD </a:t>
            </a:r>
          </a:p>
        </p:txBody>
      </p:sp>
      <p:pic>
        <p:nvPicPr>
          <p:cNvPr id="4" name="Picture 3">
            <a:extLst>
              <a:ext uri="{FF2B5EF4-FFF2-40B4-BE49-F238E27FC236}">
                <a16:creationId xmlns:a16="http://schemas.microsoft.com/office/drawing/2014/main" id="{865036B7-729B-AE0E-F04C-0C778F969157}"/>
              </a:ext>
            </a:extLst>
          </p:cNvPr>
          <p:cNvPicPr>
            <a:picLocks noChangeAspect="1"/>
          </p:cNvPicPr>
          <p:nvPr/>
        </p:nvPicPr>
        <p:blipFill rotWithShape="1">
          <a:blip r:embed="rId2"/>
          <a:srcRect t="2106" b="2457"/>
          <a:stretch/>
        </p:blipFill>
        <p:spPr>
          <a:xfrm>
            <a:off x="228600" y="1183717"/>
            <a:ext cx="11677650" cy="4474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0207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i="0" cap="none" dirty="0">
                <a:effectLst/>
                <a:latin typeface="Comic Sans MS" panose="030F0702030302020204" pitchFamily="66" charset="0"/>
              </a:rPr>
              <a:t>INFERENCES FROM RFM ANALYSIS AND IDENTIFIED SEGMENTS</a:t>
            </a:r>
            <a:endParaRPr lang="en-GB" sz="2000" b="0" i="0" cap="none" dirty="0">
              <a:effectLst/>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030286" y="888081"/>
            <a:ext cx="10131425" cy="807369"/>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b="0" i="0" dirty="0">
                <a:effectLst/>
                <a:latin typeface="Comic Sans MS" panose="030F0702030302020204" pitchFamily="66" charset="0"/>
              </a:rPr>
              <a:t>BEST CUSTOMERS</a:t>
            </a:r>
          </a:p>
          <a:p>
            <a:pPr lvl="1" algn="ctr"/>
            <a:endParaRPr lang="en-GB" dirty="0">
              <a:latin typeface="Comic Sans MS" panose="030F0702030302020204" pitchFamily="66" charset="0"/>
            </a:endParaRPr>
          </a:p>
          <a:p>
            <a:pPr lvl="1" algn="ctr"/>
            <a:r>
              <a:rPr lang="en-GB" dirty="0">
                <a:latin typeface="Comic Sans MS" panose="030F0702030302020204" pitchFamily="66" charset="0"/>
              </a:rPr>
              <a:t>Those with RFM score 444</a:t>
            </a:r>
          </a:p>
          <a:p>
            <a:pPr lvl="1" algn="ctr"/>
            <a:endParaRPr lang="en-GB" b="0" i="0" dirty="0">
              <a:effectLst/>
              <a:latin typeface="Comic Sans MS" panose="030F0702030302020204" pitchFamily="66" charset="0"/>
            </a:endParaRPr>
          </a:p>
        </p:txBody>
      </p:sp>
      <p:sp>
        <p:nvSpPr>
          <p:cNvPr id="3" name="TextBox 2">
            <a:extLst>
              <a:ext uri="{FF2B5EF4-FFF2-40B4-BE49-F238E27FC236}">
                <a16:creationId xmlns:a16="http://schemas.microsoft.com/office/drawing/2014/main" id="{4144D865-54F5-502B-8C79-EA66D2237139}"/>
              </a:ext>
            </a:extLst>
          </p:cNvPr>
          <p:cNvSpPr txBox="1"/>
          <p:nvPr/>
        </p:nvSpPr>
        <p:spPr>
          <a:xfrm>
            <a:off x="696911" y="2171700"/>
            <a:ext cx="10798176" cy="41088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Comic Sans MS" panose="030F0702030302020204" pitchFamily="66" charset="0"/>
              </a:rPr>
              <a:t>Euro Shopping Channel</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err="1">
                <a:latin typeface="Comic Sans MS" panose="030F0702030302020204" pitchFamily="66" charset="0"/>
              </a:rPr>
              <a:t>Suominen</a:t>
            </a:r>
            <a:r>
              <a:rPr lang="en-IN" dirty="0">
                <a:latin typeface="Comic Sans MS" panose="030F0702030302020204" pitchFamily="66" charset="0"/>
              </a:rPr>
              <a:t> </a:t>
            </a:r>
            <a:r>
              <a:rPr lang="en-IN" dirty="0" err="1">
                <a:latin typeface="Comic Sans MS" panose="030F0702030302020204" pitchFamily="66" charset="0"/>
              </a:rPr>
              <a:t>Souveniers</a:t>
            </a: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Oulu Toy Supplies, Inc.</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La Rochelle Gifts</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Mini Gifts Distributors Ltd.</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0238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657225"/>
          </a:xfrm>
        </p:spPr>
        <p:txBody>
          <a:bodyPr>
            <a:normAutofit/>
          </a:bodyPr>
          <a:lstStyle/>
          <a:p>
            <a:pPr algn="ctr"/>
            <a:r>
              <a:rPr lang="en-GB" sz="2000" b="1" i="0" cap="none" dirty="0">
                <a:effectLst/>
                <a:latin typeface="Comic Sans MS" panose="030F0702030302020204" pitchFamily="66" charset="0"/>
              </a:rPr>
              <a:t>INFERENCES FROM RFM ANALYSIS AND IDENTIFIED SEGMENTS</a:t>
            </a:r>
            <a:endParaRPr lang="en-GB" sz="2000" b="0" i="0" cap="none" dirty="0">
              <a:effectLst/>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030287" y="1095375"/>
            <a:ext cx="10131425" cy="819077"/>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b="0" i="0" dirty="0">
                <a:effectLst/>
                <a:latin typeface="Comic Sans MS" panose="030F0702030302020204" pitchFamily="66" charset="0"/>
              </a:rPr>
              <a:t>CUSTOMERS ON THE VERGE OF CHURNING</a:t>
            </a:r>
          </a:p>
          <a:p>
            <a:pPr lvl="1" algn="ctr"/>
            <a:endParaRPr lang="en-GB" dirty="0">
              <a:latin typeface="Comic Sans MS" panose="030F0702030302020204" pitchFamily="66" charset="0"/>
            </a:endParaRPr>
          </a:p>
          <a:p>
            <a:pPr lvl="1" algn="ctr"/>
            <a:r>
              <a:rPr lang="en-GB" dirty="0">
                <a:latin typeface="Comic Sans MS" panose="030F0702030302020204" pitchFamily="66" charset="0"/>
              </a:rPr>
              <a:t>Those with RFM score 144</a:t>
            </a:r>
          </a:p>
          <a:p>
            <a:pPr lvl="1" algn="ctr"/>
            <a:endParaRPr lang="en-GB" b="0" i="0" dirty="0">
              <a:effectLst/>
              <a:latin typeface="Comic Sans MS" panose="030F0702030302020204" pitchFamily="66" charset="0"/>
            </a:endParaRPr>
          </a:p>
        </p:txBody>
      </p:sp>
      <p:sp>
        <p:nvSpPr>
          <p:cNvPr id="3" name="TextBox 2">
            <a:extLst>
              <a:ext uri="{FF2B5EF4-FFF2-40B4-BE49-F238E27FC236}">
                <a16:creationId xmlns:a16="http://schemas.microsoft.com/office/drawing/2014/main" id="{4144D865-54F5-502B-8C79-EA66D2237139}"/>
              </a:ext>
            </a:extLst>
          </p:cNvPr>
          <p:cNvSpPr txBox="1"/>
          <p:nvPr/>
        </p:nvSpPr>
        <p:spPr>
          <a:xfrm>
            <a:off x="696912" y="2171700"/>
            <a:ext cx="10798176" cy="438581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err="1">
                <a:latin typeface="Comic Sans MS" panose="030F0702030302020204" pitchFamily="66" charset="0"/>
              </a:rPr>
              <a:t>Baane</a:t>
            </a:r>
            <a:r>
              <a:rPr lang="en-IN" dirty="0">
                <a:latin typeface="Comic Sans MS" panose="030F0702030302020204" pitchFamily="66" charset="0"/>
              </a:rPr>
              <a:t> Mini Imports</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Danish Wholesale Imports</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err="1">
                <a:latin typeface="Comic Sans MS" panose="030F0702030302020204" pitchFamily="66" charset="0"/>
              </a:rPr>
              <a:t>Rovelli</a:t>
            </a:r>
            <a:r>
              <a:rPr lang="en-IN" dirty="0">
                <a:latin typeface="Comic Sans MS" panose="030F0702030302020204" pitchFamily="66" charset="0"/>
              </a:rPr>
              <a:t> Gifts</a:t>
            </a:r>
          </a:p>
          <a:p>
            <a:pPr>
              <a:lnSpc>
                <a:spcPct val="150000"/>
              </a:lnSpc>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Cruz &amp; Sons Co.</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AV Stores, Co.</a:t>
            </a: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65705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i="0" cap="none" dirty="0">
                <a:effectLst/>
                <a:latin typeface="Comic Sans MS" panose="030F0702030302020204" pitchFamily="66" charset="0"/>
              </a:rPr>
              <a:t>INFERENCES FROM RFM ANALYSIS AND IDENTIFIED SEGMENTS</a:t>
            </a:r>
            <a:endParaRPr lang="en-GB" sz="2000" b="0" i="0" cap="none" dirty="0">
              <a:effectLst/>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030287" y="861590"/>
            <a:ext cx="10131425" cy="79209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sz="1600" b="1" i="0" dirty="0">
                <a:effectLst/>
                <a:latin typeface="Comic Sans MS" panose="030F0702030302020204" pitchFamily="66" charset="0"/>
              </a:rPr>
              <a:t>LOST CUSTOMERS</a:t>
            </a:r>
          </a:p>
          <a:p>
            <a:pPr lvl="1" algn="ctr"/>
            <a:endParaRPr lang="en-GB" sz="1600" b="1" i="0" dirty="0">
              <a:effectLst/>
              <a:latin typeface="Comic Sans MS" panose="030F0702030302020204" pitchFamily="66" charset="0"/>
            </a:endParaRPr>
          </a:p>
          <a:p>
            <a:pPr lvl="1" algn="ctr"/>
            <a:r>
              <a:rPr lang="en-GB" sz="1600" dirty="0">
                <a:latin typeface="Comic Sans MS" panose="030F0702030302020204" pitchFamily="66" charset="0"/>
              </a:rPr>
              <a:t>Those with RFM Value 111</a:t>
            </a:r>
            <a:endParaRPr lang="en-GB" sz="1600" b="0" i="0" dirty="0">
              <a:effectLst/>
              <a:latin typeface="Comic Sans MS" panose="030F0702030302020204" pitchFamily="66" charset="0"/>
            </a:endParaRPr>
          </a:p>
        </p:txBody>
      </p:sp>
      <p:sp>
        <p:nvSpPr>
          <p:cNvPr id="3" name="TextBox 2">
            <a:extLst>
              <a:ext uri="{FF2B5EF4-FFF2-40B4-BE49-F238E27FC236}">
                <a16:creationId xmlns:a16="http://schemas.microsoft.com/office/drawing/2014/main" id="{4144D865-54F5-502B-8C79-EA66D2237139}"/>
              </a:ext>
            </a:extLst>
          </p:cNvPr>
          <p:cNvSpPr txBox="1"/>
          <p:nvPr/>
        </p:nvSpPr>
        <p:spPr>
          <a:xfrm>
            <a:off x="696911" y="2095500"/>
            <a:ext cx="10798176" cy="41088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Comic Sans MS" panose="030F0702030302020204" pitchFamily="66" charset="0"/>
              </a:rPr>
              <a:t>Online Diecast Creations Co.</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err="1">
                <a:latin typeface="Comic Sans MS" panose="030F0702030302020204" pitchFamily="66" charset="0"/>
              </a:rPr>
              <a:t>Blauer</a:t>
            </a:r>
            <a:r>
              <a:rPr lang="en-IN" dirty="0">
                <a:latin typeface="Comic Sans MS" panose="030F0702030302020204" pitchFamily="66" charset="0"/>
              </a:rPr>
              <a:t> See Auto, Co.</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err="1">
                <a:latin typeface="Comic Sans MS" panose="030F0702030302020204" pitchFamily="66" charset="0"/>
              </a:rPr>
              <a:t>Vitachrome</a:t>
            </a:r>
            <a:r>
              <a:rPr lang="en-IN" dirty="0">
                <a:latin typeface="Comic Sans MS" panose="030F0702030302020204" pitchFamily="66" charset="0"/>
              </a:rPr>
              <a:t> Inc.</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Volvo Model Replicas, Co</a:t>
            </a:r>
          </a:p>
          <a:p>
            <a:pPr marL="285750" indent="-285750">
              <a:lnSpc>
                <a:spcPct val="150000"/>
              </a:lnSpc>
              <a:buFont typeface="Wingdings" panose="05000000000000000000" pitchFamily="2" charset="2"/>
              <a:buChar char="Ø"/>
            </a:pPr>
            <a:endParaRPr lang="en-IN" dirty="0">
              <a:latin typeface="Comic Sans MS" panose="030F0702030302020204" pitchFamily="66" charset="0"/>
            </a:endParaRPr>
          </a:p>
          <a:p>
            <a:pPr marL="285750" indent="-285750">
              <a:lnSpc>
                <a:spcPct val="150000"/>
              </a:lnSpc>
              <a:buFont typeface="Wingdings" panose="05000000000000000000" pitchFamily="2" charset="2"/>
              <a:buChar char="Ø"/>
            </a:pPr>
            <a:r>
              <a:rPr lang="en-IN" dirty="0">
                <a:latin typeface="Comic Sans MS" panose="030F0702030302020204" pitchFamily="66" charset="0"/>
              </a:rPr>
              <a:t>Mini Gifts Distributors Ltd.</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542140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i="0" cap="none" dirty="0">
                <a:effectLst/>
                <a:latin typeface="Comic Sans MS" panose="030F0702030302020204" pitchFamily="66" charset="0"/>
              </a:rPr>
              <a:t>INFERENCES FROM RFM ANALYSIS AND IDENTIFIED SEGMENTS</a:t>
            </a:r>
            <a:endParaRPr lang="en-GB" sz="2000" b="0" i="0" cap="none" dirty="0">
              <a:effectLst/>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030287" y="861590"/>
            <a:ext cx="10131425" cy="79209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r>
              <a:rPr lang="en-GB" sz="1600" b="1" i="0" dirty="0">
                <a:effectLst/>
                <a:latin typeface="Comic Sans MS" panose="030F0702030302020204" pitchFamily="66" charset="0"/>
              </a:rPr>
              <a:t>LOYAL CUSTOMERS</a:t>
            </a:r>
          </a:p>
          <a:p>
            <a:pPr lvl="1" algn="ctr"/>
            <a:endParaRPr lang="en-GB" sz="1600" b="1" i="0" dirty="0">
              <a:effectLst/>
              <a:latin typeface="Comic Sans MS" panose="030F0702030302020204" pitchFamily="66" charset="0"/>
            </a:endParaRPr>
          </a:p>
          <a:p>
            <a:pPr lvl="1" algn="ctr"/>
            <a:r>
              <a:rPr lang="en-GB" sz="1600" dirty="0">
                <a:latin typeface="Comic Sans MS" panose="030F0702030302020204" pitchFamily="66" charset="0"/>
              </a:rPr>
              <a:t>Those with RFM Value 444 OR 344 ETC (frequency remaining highest)</a:t>
            </a:r>
            <a:endParaRPr lang="en-GB" sz="1600" b="0" i="0" dirty="0">
              <a:effectLst/>
              <a:latin typeface="Comic Sans MS" panose="030F0702030302020204" pitchFamily="66" charset="0"/>
            </a:endParaRPr>
          </a:p>
        </p:txBody>
      </p:sp>
      <p:sp>
        <p:nvSpPr>
          <p:cNvPr id="3" name="TextBox 2">
            <a:extLst>
              <a:ext uri="{FF2B5EF4-FFF2-40B4-BE49-F238E27FC236}">
                <a16:creationId xmlns:a16="http://schemas.microsoft.com/office/drawing/2014/main" id="{4144D865-54F5-502B-8C79-EA66D2237139}"/>
              </a:ext>
            </a:extLst>
          </p:cNvPr>
          <p:cNvSpPr txBox="1"/>
          <p:nvPr/>
        </p:nvSpPr>
        <p:spPr>
          <a:xfrm>
            <a:off x="696911" y="1945919"/>
            <a:ext cx="10798176" cy="4524315"/>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Euro Shopping Channel</a:t>
            </a: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err="1">
                <a:latin typeface="Comic Sans MS" panose="030F0702030302020204" pitchFamily="66" charset="0"/>
              </a:rPr>
              <a:t>Suominen</a:t>
            </a:r>
            <a:r>
              <a:rPr lang="en-IN" dirty="0">
                <a:latin typeface="Comic Sans MS" panose="030F0702030302020204" pitchFamily="66" charset="0"/>
              </a:rPr>
              <a:t> </a:t>
            </a:r>
            <a:r>
              <a:rPr lang="en-IN" dirty="0" err="1">
                <a:latin typeface="Comic Sans MS" panose="030F0702030302020204" pitchFamily="66" charset="0"/>
              </a:rPr>
              <a:t>Souveniers</a:t>
            </a:r>
            <a:endParaRPr lang="en-IN" dirty="0">
              <a:latin typeface="Comic Sans MS" panose="030F0702030302020204" pitchFamily="66" charset="0"/>
            </a:endParaRP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a:latin typeface="Comic Sans MS" panose="030F0702030302020204" pitchFamily="66" charset="0"/>
              </a:rPr>
              <a:t>Oulu Toy Supplies, Inc.</a:t>
            </a: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a:latin typeface="Comic Sans MS" panose="030F0702030302020204" pitchFamily="66" charset="0"/>
              </a:rPr>
              <a:t>La Rochelle Gifts</a:t>
            </a: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a:latin typeface="Comic Sans MS" panose="030F0702030302020204" pitchFamily="66" charset="0"/>
              </a:rPr>
              <a:t>Mini Gifts Distributors Ltd.</a:t>
            </a: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a:latin typeface="Comic Sans MS" panose="030F0702030302020204" pitchFamily="66" charset="0"/>
              </a:rPr>
              <a:t>Reims Collectables</a:t>
            </a: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err="1">
                <a:latin typeface="Comic Sans MS" panose="030F0702030302020204" pitchFamily="66" charset="0"/>
              </a:rPr>
              <a:t>L'ordine</a:t>
            </a:r>
            <a:r>
              <a:rPr lang="en-IN" dirty="0">
                <a:latin typeface="Comic Sans MS" panose="030F0702030302020204" pitchFamily="66" charset="0"/>
              </a:rPr>
              <a:t> </a:t>
            </a:r>
            <a:r>
              <a:rPr lang="en-IN" dirty="0" err="1">
                <a:latin typeface="Comic Sans MS" panose="030F0702030302020204" pitchFamily="66" charset="0"/>
              </a:rPr>
              <a:t>Souveniers</a:t>
            </a:r>
            <a:endParaRPr lang="en-IN" dirty="0">
              <a:latin typeface="Comic Sans MS" panose="030F0702030302020204" pitchFamily="66" charset="0"/>
            </a:endParaRPr>
          </a:p>
          <a:p>
            <a:pPr marL="285750" indent="-285750">
              <a:buFont typeface="Wingdings" panose="05000000000000000000" pitchFamily="2" charset="2"/>
              <a:buChar char="Ø"/>
            </a:pPr>
            <a:endParaRPr lang="en-IN" dirty="0">
              <a:latin typeface="Comic Sans MS" panose="030F0702030302020204" pitchFamily="66" charset="0"/>
            </a:endParaRPr>
          </a:p>
          <a:p>
            <a:pPr marL="285750" indent="-285750">
              <a:buFont typeface="Wingdings" panose="05000000000000000000" pitchFamily="2" charset="2"/>
              <a:buChar char="Ø"/>
            </a:pPr>
            <a:r>
              <a:rPr lang="en-IN" dirty="0">
                <a:latin typeface="Comic Sans MS" panose="030F0702030302020204" pitchFamily="66" charset="0"/>
              </a:rPr>
              <a:t>Petit Auto</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31415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552450"/>
          </a:xfrm>
        </p:spPr>
        <p:txBody>
          <a:bodyPr>
            <a:normAutofit fontScale="90000"/>
          </a:bodyPr>
          <a:lstStyle/>
          <a:p>
            <a:pPr algn="ctr"/>
            <a:r>
              <a:rPr lang="en-GB" dirty="0">
                <a:latin typeface="Comic Sans MS" panose="030F0702030302020204" pitchFamily="66" charset="0"/>
              </a:rPr>
              <a:t>Contents</a:t>
            </a:r>
            <a:endParaRPr lang="en-IN" dirty="0">
              <a:latin typeface="Comic Sans MS" panose="030F0702030302020204" pitchFamily="66" charset="0"/>
            </a:endParaRPr>
          </a:p>
        </p:txBody>
      </p:sp>
      <p:sp>
        <p:nvSpPr>
          <p:cNvPr id="4" name="TextBox 3">
            <a:extLst>
              <a:ext uri="{FF2B5EF4-FFF2-40B4-BE49-F238E27FC236}">
                <a16:creationId xmlns:a16="http://schemas.microsoft.com/office/drawing/2014/main" id="{016F98A5-6612-A667-8753-EA53A60B48FC}"/>
              </a:ext>
            </a:extLst>
          </p:cNvPr>
          <p:cNvSpPr txBox="1"/>
          <p:nvPr/>
        </p:nvSpPr>
        <p:spPr>
          <a:xfrm>
            <a:off x="294446" y="647700"/>
            <a:ext cx="11473484" cy="6186309"/>
          </a:xfrm>
          <a:prstGeom prst="rect">
            <a:avLst/>
          </a:prstGeom>
          <a:noFill/>
        </p:spPr>
        <p:txBody>
          <a:bodyPr wrap="square" rtlCol="0">
            <a:spAutoFit/>
          </a:bodyPr>
          <a:lstStyle/>
          <a:p>
            <a:pPr algn="just">
              <a:lnSpc>
                <a:spcPct val="150000"/>
              </a:lnSpc>
              <a:buFont typeface="Arial" panose="020B0604020202020204" pitchFamily="34" charset="0"/>
              <a:buChar char="•"/>
            </a:pPr>
            <a:r>
              <a:rPr lang="en-IN" b="0" i="0" dirty="0">
                <a:effectLst/>
                <a:latin typeface="Comic Sans MS" panose="030F0702030302020204" pitchFamily="66" charset="0"/>
              </a:rPr>
              <a:t>   Problem statement</a:t>
            </a:r>
          </a:p>
          <a:p>
            <a:pPr algn="just">
              <a:lnSpc>
                <a:spcPct val="150000"/>
              </a:lnSpc>
              <a:buFont typeface="Arial" panose="020B0604020202020204" pitchFamily="34" charset="0"/>
              <a:buChar char="•"/>
            </a:pPr>
            <a:r>
              <a:rPr lang="en-IN" dirty="0">
                <a:latin typeface="Comic Sans MS" panose="030F0702030302020204" pitchFamily="66" charset="0"/>
              </a:rPr>
              <a:t>   Data Dictionary</a:t>
            </a:r>
            <a:endParaRPr lang="en-IN" b="0" i="0" dirty="0">
              <a:effectLst/>
              <a:latin typeface="Comic Sans MS" panose="030F0702030302020204" pitchFamily="66" charset="0"/>
            </a:endParaRPr>
          </a:p>
          <a:p>
            <a:pPr algn="just">
              <a:lnSpc>
                <a:spcPct val="150000"/>
              </a:lnSpc>
              <a:buFont typeface="Arial" panose="020B0604020202020204" pitchFamily="34" charset="0"/>
              <a:buChar char="•"/>
            </a:pPr>
            <a:r>
              <a:rPr lang="en-GB" b="0" i="0" dirty="0">
                <a:effectLst/>
                <a:latin typeface="Comic Sans MS" panose="030F0702030302020204" pitchFamily="66" charset="0"/>
              </a:rPr>
              <a:t>   About Data</a:t>
            </a:r>
          </a:p>
          <a:p>
            <a:pPr marL="742950" lvl="1" indent="-285750" algn="just">
              <a:lnSpc>
                <a:spcPct val="150000"/>
              </a:lnSpc>
              <a:buFont typeface="Wingdings" panose="05000000000000000000" pitchFamily="2" charset="2"/>
              <a:buChar char="Ø"/>
            </a:pPr>
            <a:r>
              <a:rPr lang="en-GB" b="0" i="0" dirty="0">
                <a:effectLst/>
                <a:latin typeface="Comic Sans MS" panose="030F0702030302020204" pitchFamily="66" charset="0"/>
              </a:rPr>
              <a:t> Data Info </a:t>
            </a:r>
          </a:p>
          <a:p>
            <a:pPr marL="742950" lvl="1" indent="-285750" algn="just">
              <a:lnSpc>
                <a:spcPct val="150000"/>
              </a:lnSpc>
              <a:buFont typeface="Wingdings" panose="05000000000000000000" pitchFamily="2" charset="2"/>
              <a:buChar char="Ø"/>
            </a:pPr>
            <a:r>
              <a:rPr lang="en-GB" b="0" i="0" dirty="0">
                <a:effectLst/>
                <a:latin typeface="Comic Sans MS" panose="030F0702030302020204" pitchFamily="66" charset="0"/>
              </a:rPr>
              <a:t> Shape,</a:t>
            </a:r>
          </a:p>
          <a:p>
            <a:pPr marL="742950" lvl="1" indent="-285750" algn="just">
              <a:lnSpc>
                <a:spcPct val="150000"/>
              </a:lnSpc>
              <a:buFont typeface="Wingdings" panose="05000000000000000000" pitchFamily="2" charset="2"/>
              <a:buChar char="Ø"/>
            </a:pPr>
            <a:r>
              <a:rPr lang="en-GB" b="0" i="0" dirty="0">
                <a:effectLst/>
                <a:latin typeface="Comic Sans MS" panose="030F0702030302020204" pitchFamily="66" charset="0"/>
              </a:rPr>
              <a:t>Summary Stats</a:t>
            </a:r>
          </a:p>
          <a:p>
            <a:pPr marL="742950" lvl="1" indent="-285750" algn="just">
              <a:lnSpc>
                <a:spcPct val="150000"/>
              </a:lnSpc>
              <a:buFont typeface="Wingdings" panose="05000000000000000000" pitchFamily="2" charset="2"/>
              <a:buChar char="Ø"/>
            </a:pPr>
            <a:r>
              <a:rPr lang="en-GB" b="0" i="0" dirty="0">
                <a:effectLst/>
                <a:latin typeface="Comic Sans MS" panose="030F0702030302020204" pitchFamily="66" charset="0"/>
              </a:rPr>
              <a:t>Assumptions about data</a:t>
            </a:r>
          </a:p>
          <a:p>
            <a:pPr marL="285750" indent="-285750" algn="just">
              <a:lnSpc>
                <a:spcPct val="150000"/>
              </a:lnSpc>
              <a:buFont typeface="Arial" panose="020B0604020202020204" pitchFamily="34" charset="0"/>
              <a:buChar char="•"/>
            </a:pPr>
            <a:r>
              <a:rPr lang="en-GB" b="0" i="0" dirty="0">
                <a:effectLst/>
                <a:latin typeface="Comic Sans MS" panose="030F0702030302020204" pitchFamily="66" charset="0"/>
              </a:rPr>
              <a:t>Exploratory Data Analysis</a:t>
            </a:r>
          </a:p>
          <a:p>
            <a:pPr marL="742950" lvl="1" indent="-285750" algn="just">
              <a:lnSpc>
                <a:spcPct val="150000"/>
              </a:lnSpc>
              <a:buFont typeface="Wingdings" panose="05000000000000000000" pitchFamily="2" charset="2"/>
              <a:buChar char="Ø"/>
            </a:pPr>
            <a:r>
              <a:rPr lang="en-GB" dirty="0">
                <a:latin typeface="Comic Sans MS" panose="030F0702030302020204" pitchFamily="66" charset="0"/>
              </a:rPr>
              <a:t>Univariate Analysis</a:t>
            </a:r>
          </a:p>
          <a:p>
            <a:pPr marL="742950" lvl="1" indent="-285750" algn="just">
              <a:lnSpc>
                <a:spcPct val="150000"/>
              </a:lnSpc>
              <a:buFont typeface="Wingdings" panose="05000000000000000000" pitchFamily="2" charset="2"/>
              <a:buChar char="Ø"/>
            </a:pPr>
            <a:r>
              <a:rPr lang="en-GB" b="0" i="0" dirty="0">
                <a:effectLst/>
                <a:latin typeface="Comic Sans MS" panose="030F0702030302020204" pitchFamily="66" charset="0"/>
              </a:rPr>
              <a:t>Bivariate Analysis</a:t>
            </a:r>
          </a:p>
          <a:p>
            <a:pPr marL="742950" lvl="1" indent="-285750" algn="just">
              <a:lnSpc>
                <a:spcPct val="150000"/>
              </a:lnSpc>
              <a:buFont typeface="Wingdings" panose="05000000000000000000" pitchFamily="2" charset="2"/>
              <a:buChar char="Ø"/>
            </a:pPr>
            <a:r>
              <a:rPr lang="en-GB" dirty="0">
                <a:latin typeface="Comic Sans MS" panose="030F0702030302020204" pitchFamily="66" charset="0"/>
              </a:rPr>
              <a:t>Multivariate Analysis</a:t>
            </a:r>
          </a:p>
          <a:p>
            <a:pPr marL="1200150" lvl="2" indent="-285750" algn="just">
              <a:lnSpc>
                <a:spcPct val="150000"/>
              </a:lnSpc>
              <a:buFont typeface="Wingdings" panose="05000000000000000000" pitchFamily="2" charset="2"/>
              <a:buChar char="q"/>
            </a:pPr>
            <a:r>
              <a:rPr lang="en-GB" b="0" i="0" dirty="0">
                <a:effectLst/>
                <a:latin typeface="Comic Sans MS" panose="030F0702030302020204" pitchFamily="66" charset="0"/>
              </a:rPr>
              <a:t>Weekly, Monthly, Quarterly, Yearly Trends in Sales</a:t>
            </a:r>
          </a:p>
          <a:p>
            <a:pPr marL="1200150" lvl="2" indent="-285750" algn="just">
              <a:lnSpc>
                <a:spcPct val="150000"/>
              </a:lnSpc>
              <a:buFont typeface="Wingdings" panose="05000000000000000000" pitchFamily="2" charset="2"/>
              <a:buChar char="q"/>
            </a:pPr>
            <a:r>
              <a:rPr lang="en-GB" b="0" i="0" dirty="0">
                <a:effectLst/>
                <a:latin typeface="Comic Sans MS" panose="030F0702030302020204" pitchFamily="66" charset="0"/>
              </a:rPr>
              <a:t>Sales Across different Categories of different features in the given data</a:t>
            </a:r>
          </a:p>
          <a:p>
            <a:pPr marL="742950" lvl="1" indent="-285750" algn="just">
              <a:lnSpc>
                <a:spcPct val="150000"/>
              </a:lnSpc>
              <a:buFont typeface="Wingdings" panose="05000000000000000000" pitchFamily="2" charset="2"/>
              <a:buChar char="Ø"/>
            </a:pPr>
            <a:r>
              <a:rPr lang="en-GB" b="0" i="0" dirty="0">
                <a:effectLst/>
                <a:latin typeface="Comic Sans MS" panose="030F0702030302020204" pitchFamily="66" charset="0"/>
              </a:rPr>
              <a:t>Summarization from the above analysis</a:t>
            </a:r>
          </a:p>
          <a:p>
            <a:pPr algn="l">
              <a:buFont typeface="Arial" panose="020B0604020202020204" pitchFamily="34" charset="0"/>
              <a:buChar char="•"/>
            </a:pPr>
            <a:endParaRPr lang="en-IN" b="0" i="0" dirty="0">
              <a:effectLst/>
              <a:latin typeface="lato" panose="020B0604020202020204" pitchFamily="34" charset="0"/>
            </a:endParaRPr>
          </a:p>
        </p:txBody>
      </p:sp>
    </p:spTree>
    <p:extLst>
      <p:ext uri="{BB962C8B-B14F-4D97-AF65-F5344CB8AC3E}">
        <p14:creationId xmlns:p14="http://schemas.microsoft.com/office/powerpoint/2010/main" val="3449283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1EE0D-6F2B-E59D-1D9A-BC825F28619F}"/>
              </a:ext>
            </a:extLst>
          </p:cNvPr>
          <p:cNvPicPr>
            <a:picLocks noChangeAspect="1"/>
          </p:cNvPicPr>
          <p:nvPr/>
        </p:nvPicPr>
        <p:blipFill>
          <a:blip r:embed="rId2"/>
          <a:stretch>
            <a:fillRect/>
          </a:stretch>
        </p:blipFill>
        <p:spPr>
          <a:xfrm>
            <a:off x="476249" y="866775"/>
            <a:ext cx="11239501" cy="53487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1">
            <a:extLst>
              <a:ext uri="{FF2B5EF4-FFF2-40B4-BE49-F238E27FC236}">
                <a16:creationId xmlns:a16="http://schemas.microsoft.com/office/drawing/2014/main" id="{ED48C5FB-6499-6C13-2F54-32BC3A273CB2}"/>
              </a:ext>
            </a:extLst>
          </p:cNvPr>
          <p:cNvSpPr txBox="1">
            <a:spLocks/>
          </p:cNvSpPr>
          <p:nvPr/>
        </p:nvSpPr>
        <p:spPr>
          <a:xfrm>
            <a:off x="1181100" y="95250"/>
            <a:ext cx="10131425" cy="47410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000" b="1" cap="none" dirty="0">
                <a:latin typeface="Comic Sans MS" panose="030F0702030302020204" pitchFamily="66" charset="0"/>
              </a:rPr>
              <a:t>KNIME WORKFLOW</a:t>
            </a:r>
            <a:endParaRPr lang="en-GB" sz="2000" cap="none" dirty="0">
              <a:latin typeface="Comic Sans MS" panose="030F0702030302020204" pitchFamily="66" charset="0"/>
            </a:endParaRPr>
          </a:p>
        </p:txBody>
      </p:sp>
    </p:spTree>
    <p:extLst>
      <p:ext uri="{BB962C8B-B14F-4D97-AF65-F5344CB8AC3E}">
        <p14:creationId xmlns:p14="http://schemas.microsoft.com/office/powerpoint/2010/main" val="299591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D339DD-1D0B-620C-6ECE-C96AEA9CC745}"/>
              </a:ext>
            </a:extLst>
          </p:cNvPr>
          <p:cNvSpPr/>
          <p:nvPr/>
        </p:nvSpPr>
        <p:spPr>
          <a:xfrm>
            <a:off x="4249116" y="2967335"/>
            <a:ext cx="3693768"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59896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552450"/>
          </a:xfrm>
        </p:spPr>
        <p:txBody>
          <a:bodyPr>
            <a:normAutofit fontScale="90000"/>
          </a:bodyPr>
          <a:lstStyle/>
          <a:p>
            <a:pPr algn="ctr"/>
            <a:r>
              <a:rPr lang="en-GB" dirty="0">
                <a:latin typeface="Comic Sans MS" panose="030F0702030302020204" pitchFamily="66" charset="0"/>
              </a:rPr>
              <a:t>Contents</a:t>
            </a:r>
            <a:endParaRPr lang="en-IN" dirty="0">
              <a:latin typeface="Comic Sans MS" panose="030F0702030302020204" pitchFamily="66" charset="0"/>
            </a:endParaRPr>
          </a:p>
        </p:txBody>
      </p:sp>
      <p:sp>
        <p:nvSpPr>
          <p:cNvPr id="4" name="TextBox 3">
            <a:extLst>
              <a:ext uri="{FF2B5EF4-FFF2-40B4-BE49-F238E27FC236}">
                <a16:creationId xmlns:a16="http://schemas.microsoft.com/office/drawing/2014/main" id="{016F98A5-6612-A667-8753-EA53A60B48FC}"/>
              </a:ext>
            </a:extLst>
          </p:cNvPr>
          <p:cNvSpPr txBox="1"/>
          <p:nvPr/>
        </p:nvSpPr>
        <p:spPr>
          <a:xfrm>
            <a:off x="514350" y="1199736"/>
            <a:ext cx="11163300" cy="5078313"/>
          </a:xfrm>
          <a:prstGeom prst="rect">
            <a:avLst/>
          </a:prstGeom>
          <a:noFill/>
        </p:spPr>
        <p:txBody>
          <a:bodyPr wrap="square" rtlCol="0">
            <a:spAutoFit/>
          </a:bodyPr>
          <a:lstStyle/>
          <a:p>
            <a:pPr algn="l">
              <a:lnSpc>
                <a:spcPct val="150000"/>
              </a:lnSpc>
              <a:buFont typeface="Arial" panose="020B0604020202020204" pitchFamily="34" charset="0"/>
              <a:buChar char="•"/>
            </a:pPr>
            <a:r>
              <a:rPr lang="en-IN" b="0" i="0" dirty="0">
                <a:effectLst/>
                <a:latin typeface="Comic Sans MS" panose="030F0702030302020204" pitchFamily="66" charset="0"/>
              </a:rPr>
              <a:t>    </a:t>
            </a:r>
            <a:r>
              <a:rPr lang="en-GB" b="1" i="0" dirty="0">
                <a:effectLst/>
                <a:latin typeface="Comic Sans MS" panose="030F0702030302020204" pitchFamily="66" charset="0"/>
              </a:rPr>
              <a:t>Customer Segmentation using RFM analysis (make 4 segments)</a:t>
            </a:r>
            <a:endParaRPr lang="en-GB" b="0" i="0" dirty="0">
              <a:effectLst/>
              <a:latin typeface="Comic Sans MS" panose="030F0702030302020204" pitchFamily="66" charset="0"/>
            </a:endParaRP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What is RFM?</a:t>
            </a: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What all parameters used and assumptions made</a:t>
            </a: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Output table head </a:t>
            </a:r>
          </a:p>
          <a:p>
            <a:pPr lvl="1">
              <a:lnSpc>
                <a:spcPct val="150000"/>
              </a:lnSpc>
            </a:pPr>
            <a:endParaRPr lang="en-GB" dirty="0">
              <a:latin typeface="Comic Sans MS" panose="030F0702030302020204" pitchFamily="66" charset="0"/>
            </a:endParaRPr>
          </a:p>
          <a:p>
            <a:pPr algn="l">
              <a:lnSpc>
                <a:spcPct val="150000"/>
              </a:lnSpc>
              <a:buFont typeface="Arial" panose="020B0604020202020204" pitchFamily="34" charset="0"/>
              <a:buChar char="•"/>
            </a:pPr>
            <a:r>
              <a:rPr lang="en-GB" b="1" i="0" dirty="0">
                <a:effectLst/>
                <a:latin typeface="Comic Sans MS" panose="030F0702030302020204" pitchFamily="66" charset="0"/>
              </a:rPr>
              <a:t>   Inferences from RFM Analysis and identified segments</a:t>
            </a:r>
            <a:endParaRPr lang="en-GB" b="0" i="0" dirty="0">
              <a:effectLst/>
              <a:latin typeface="Comic Sans MS" panose="030F0702030302020204" pitchFamily="66" charset="0"/>
            </a:endParaRP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Best customers? </a:t>
            </a: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Customers on the verge of churning? </a:t>
            </a: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Lost customers? </a:t>
            </a:r>
          </a:p>
          <a:p>
            <a:pPr marL="742950" lvl="1" indent="-285750" algn="l">
              <a:lnSpc>
                <a:spcPct val="150000"/>
              </a:lnSpc>
              <a:buFont typeface="Wingdings" panose="05000000000000000000" pitchFamily="2" charset="2"/>
              <a:buChar char="Ø"/>
            </a:pPr>
            <a:r>
              <a:rPr lang="en-GB" b="0" i="0" dirty="0">
                <a:effectLst/>
                <a:latin typeface="Comic Sans MS" panose="030F0702030302020204" pitchFamily="66" charset="0"/>
              </a:rPr>
              <a:t>Loyal customers? </a:t>
            </a:r>
            <a:endParaRPr lang="en-GB" dirty="0">
              <a:latin typeface="Comic Sans MS" panose="030F0702030302020204" pitchFamily="66" charset="0"/>
            </a:endParaRPr>
          </a:p>
          <a:p>
            <a:pPr marL="285750" indent="-285750">
              <a:buFont typeface="Wingdings" panose="05000000000000000000" pitchFamily="2" charset="2"/>
              <a:buChar char="Ø"/>
            </a:pPr>
            <a:endParaRPr lang="en-GB" b="0" i="0" dirty="0">
              <a:effectLst/>
              <a:latin typeface="lato" panose="020F0502020204030203" pitchFamily="34" charset="0"/>
            </a:endParaRPr>
          </a:p>
          <a:p>
            <a:pPr marL="742950" lvl="1" indent="-285750">
              <a:buFont typeface="Wingdings" panose="05000000000000000000" pitchFamily="2" charset="2"/>
              <a:buChar char="Ø"/>
            </a:pPr>
            <a:endParaRPr lang="en-GB" b="0" i="0" dirty="0">
              <a:effectLst/>
              <a:latin typeface="lato" panose="020F0502020204030203" pitchFamily="34" charset="0"/>
            </a:endParaRPr>
          </a:p>
          <a:p>
            <a:pPr algn="l">
              <a:buFont typeface="Arial" panose="020B0604020202020204" pitchFamily="34" charset="0"/>
              <a:buChar char="•"/>
            </a:pPr>
            <a:endParaRPr lang="en-IN" b="0" i="0" dirty="0">
              <a:effectLst/>
              <a:latin typeface="lato" panose="020B0604020202020204" pitchFamily="34" charset="0"/>
            </a:endParaRPr>
          </a:p>
        </p:txBody>
      </p:sp>
    </p:spTree>
    <p:extLst>
      <p:ext uri="{BB962C8B-B14F-4D97-AF65-F5344CB8AC3E}">
        <p14:creationId xmlns:p14="http://schemas.microsoft.com/office/powerpoint/2010/main" val="116373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552450"/>
          </a:xfrm>
        </p:spPr>
        <p:txBody>
          <a:bodyPr>
            <a:normAutofit fontScale="90000"/>
          </a:bodyPr>
          <a:lstStyle/>
          <a:p>
            <a:pPr algn="ctr"/>
            <a:r>
              <a:rPr lang="en-GB" dirty="0">
                <a:latin typeface="Comic Sans MS" panose="030F0702030302020204" pitchFamily="66" charset="0"/>
              </a:rPr>
              <a:t>Problem Statement</a:t>
            </a:r>
            <a:endParaRPr lang="en-IN" dirty="0">
              <a:latin typeface="Comic Sans MS" panose="030F0702030302020204" pitchFamily="66" charset="0"/>
            </a:endParaRPr>
          </a:p>
        </p:txBody>
      </p:sp>
      <p:sp>
        <p:nvSpPr>
          <p:cNvPr id="4" name="TextBox 3">
            <a:extLst>
              <a:ext uri="{FF2B5EF4-FFF2-40B4-BE49-F238E27FC236}">
                <a16:creationId xmlns:a16="http://schemas.microsoft.com/office/drawing/2014/main" id="{016F98A5-6612-A667-8753-EA53A60B48FC}"/>
              </a:ext>
            </a:extLst>
          </p:cNvPr>
          <p:cNvSpPr txBox="1"/>
          <p:nvPr/>
        </p:nvSpPr>
        <p:spPr>
          <a:xfrm>
            <a:off x="514350" y="722312"/>
            <a:ext cx="11163300" cy="5770811"/>
          </a:xfrm>
          <a:prstGeom prst="rect">
            <a:avLst/>
          </a:prstGeom>
          <a:noFill/>
        </p:spPr>
        <p:txBody>
          <a:bodyPr wrap="square" rtlCol="0">
            <a:spAutoFit/>
          </a:bodyPr>
          <a:lstStyle/>
          <a:p>
            <a:pPr algn="just">
              <a:lnSpc>
                <a:spcPct val="150000"/>
              </a:lnSpc>
              <a:buFont typeface="Arial" panose="020B0604020202020204" pitchFamily="34" charset="0"/>
              <a:buChar char="•"/>
            </a:pPr>
            <a:r>
              <a:rPr lang="en-IN" b="0" i="0" dirty="0">
                <a:effectLst/>
                <a:latin typeface="Comic Sans MS" panose="030F0702030302020204" pitchFamily="66" charset="0"/>
              </a:rPr>
              <a:t> </a:t>
            </a:r>
            <a:r>
              <a:rPr lang="en-GB" b="0" i="0" dirty="0">
                <a:effectLst/>
                <a:latin typeface="Comic Sans MS" panose="030F0702030302020204" pitchFamily="66" charset="0"/>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p>
          <a:p>
            <a:pPr algn="l">
              <a:lnSpc>
                <a:spcPct val="150000"/>
              </a:lnSpc>
              <a:buFont typeface="Arial" panose="020B0604020202020204" pitchFamily="34" charset="0"/>
              <a:buChar char="•"/>
            </a:pPr>
            <a:endParaRPr lang="en-GB" dirty="0">
              <a:latin typeface="Comic Sans MS" panose="030F0702030302020204" pitchFamily="66" charset="0"/>
            </a:endParaRPr>
          </a:p>
          <a:p>
            <a:pPr algn="l">
              <a:lnSpc>
                <a:spcPct val="150000"/>
              </a:lnSpc>
              <a:buFont typeface="Arial" panose="020B0604020202020204" pitchFamily="34" charset="0"/>
              <a:buChar char="•"/>
            </a:pPr>
            <a:r>
              <a:rPr lang="en-GB" b="0" i="0" dirty="0">
                <a:effectLst/>
                <a:latin typeface="Comic Sans MS" panose="030F0702030302020204" pitchFamily="66" charset="0"/>
              </a:rPr>
              <a:t>Dataset provided – </a:t>
            </a:r>
          </a:p>
          <a:p>
            <a:pPr algn="l">
              <a:lnSpc>
                <a:spcPct val="150000"/>
              </a:lnSpc>
              <a:buFont typeface="Arial" panose="020B0604020202020204" pitchFamily="34" charset="0"/>
              <a:buChar char="•"/>
            </a:pPr>
            <a:r>
              <a:rPr lang="en-GB" dirty="0">
                <a:latin typeface="Comic Sans MS" panose="030F0702030302020204" pitchFamily="66" charset="0"/>
              </a:rPr>
              <a:t>Tools used –</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Tableau </a:t>
            </a:r>
          </a:p>
          <a:p>
            <a:pPr lvl="1">
              <a:lnSpc>
                <a:spcPct val="150000"/>
              </a:lnSpc>
            </a:pPr>
            <a:r>
              <a:rPr lang="en-GB" dirty="0">
                <a:latin typeface="Comic Sans MS" panose="030F0702030302020204" pitchFamily="66" charset="0"/>
                <a:hlinkClick r:id="rId3"/>
              </a:rPr>
              <a:t>https://public.tableau.com/app/profile/shubhasree.sarkar/viz/MRA_Project_16532392587020/QuantityOrdered-Sales?publish=yes</a:t>
            </a:r>
            <a:endParaRPr lang="en-GB" dirty="0">
              <a:latin typeface="Comic Sans MS" panose="030F0702030302020204" pitchFamily="66" charset="0"/>
            </a:endParaRPr>
          </a:p>
          <a:p>
            <a:pPr marL="742950" lvl="1" indent="-285750">
              <a:lnSpc>
                <a:spcPct val="150000"/>
              </a:lnSpc>
              <a:buFont typeface="Wingdings" panose="05000000000000000000" pitchFamily="2" charset="2"/>
              <a:buChar char="Ø"/>
            </a:pPr>
            <a:r>
              <a:rPr lang="en-GB" dirty="0">
                <a:latin typeface="Comic Sans MS" panose="030F0702030302020204" pitchFamily="66" charset="0"/>
              </a:rPr>
              <a:t>Python </a:t>
            </a:r>
          </a:p>
          <a:p>
            <a:pPr lvl="1">
              <a:lnSpc>
                <a:spcPct val="150000"/>
              </a:lnSpc>
            </a:pPr>
            <a:endParaRPr lang="en-GB" dirty="0">
              <a:latin typeface="Comic Sans MS" panose="030F0702030302020204" pitchFamily="66" charset="0"/>
            </a:endParaRPr>
          </a:p>
          <a:p>
            <a:pPr marL="742950" lvl="1" indent="-285750">
              <a:lnSpc>
                <a:spcPct val="150000"/>
              </a:lnSpc>
              <a:buFont typeface="Wingdings" panose="05000000000000000000" pitchFamily="2" charset="2"/>
              <a:buChar char="Ø"/>
            </a:pPr>
            <a:r>
              <a:rPr lang="en-GB" dirty="0">
                <a:latin typeface="Comic Sans MS" panose="030F0702030302020204" pitchFamily="66" charset="0"/>
              </a:rPr>
              <a:t>KNIME</a:t>
            </a:r>
            <a:endParaRPr lang="en-GB" dirty="0">
              <a:solidFill>
                <a:srgbClr val="000000"/>
              </a:solidFill>
              <a:latin typeface="Comic Sans MS" panose="030F0702030302020204" pitchFamily="66" charset="0"/>
            </a:endParaRPr>
          </a:p>
          <a:p>
            <a:pPr algn="l">
              <a:buFont typeface="Arial" panose="020B0604020202020204" pitchFamily="34" charset="0"/>
              <a:buChar char="•"/>
            </a:pPr>
            <a:endParaRPr lang="en-IN" b="0" i="0" dirty="0">
              <a:effectLst/>
              <a:latin typeface="Comic Sans MS" panose="030F0702030302020204" pitchFamily="66" charset="0"/>
            </a:endParaRPr>
          </a:p>
        </p:txBody>
      </p:sp>
      <p:graphicFrame>
        <p:nvGraphicFramePr>
          <p:cNvPr id="6" name="Object 5">
            <a:extLst>
              <a:ext uri="{FF2B5EF4-FFF2-40B4-BE49-F238E27FC236}">
                <a16:creationId xmlns:a16="http://schemas.microsoft.com/office/drawing/2014/main" id="{A66D18CB-9925-617A-E063-6CF66B43F233}"/>
              </a:ext>
            </a:extLst>
          </p:cNvPr>
          <p:cNvGraphicFramePr>
            <a:graphicFrameLocks noChangeAspect="1"/>
          </p:cNvGraphicFramePr>
          <p:nvPr>
            <p:extLst>
              <p:ext uri="{D42A27DB-BD31-4B8C-83A1-F6EECF244321}">
                <p14:modId xmlns:p14="http://schemas.microsoft.com/office/powerpoint/2010/main" val="2198641974"/>
              </p:ext>
            </p:extLst>
          </p:nvPr>
        </p:nvGraphicFramePr>
        <p:xfrm>
          <a:off x="3295650" y="3025775"/>
          <a:ext cx="914400" cy="806450"/>
        </p:xfrm>
        <a:graphic>
          <a:graphicData uri="http://schemas.openxmlformats.org/presentationml/2006/ole">
            <mc:AlternateContent xmlns:mc="http://schemas.openxmlformats.org/markup-compatibility/2006">
              <mc:Choice xmlns:v="urn:schemas-microsoft-com:vml" Requires="v">
                <p:oleObj spid="_x0000_s1035" name="Worksheet" showAsIcon="1" r:id="rId4" imgW="914400" imgH="806400" progId="Excel.Sheet.12">
                  <p:embed/>
                </p:oleObj>
              </mc:Choice>
              <mc:Fallback>
                <p:oleObj name="Worksheet" showAsIcon="1" r:id="rId4" imgW="914400" imgH="806400" progId="Excel.Sheet.12">
                  <p:embed/>
                  <p:pic>
                    <p:nvPicPr>
                      <p:cNvPr id="6" name="Object 5">
                        <a:extLst>
                          <a:ext uri="{FF2B5EF4-FFF2-40B4-BE49-F238E27FC236}">
                            <a16:creationId xmlns:a16="http://schemas.microsoft.com/office/drawing/2014/main" id="{A66D18CB-9925-617A-E063-6CF66B43F233}"/>
                          </a:ext>
                        </a:extLst>
                      </p:cNvPr>
                      <p:cNvPicPr/>
                      <p:nvPr/>
                    </p:nvPicPr>
                    <p:blipFill>
                      <a:blip r:embed="rId5"/>
                      <a:stretch>
                        <a:fillRect/>
                      </a:stretch>
                    </p:blipFill>
                    <p:spPr>
                      <a:xfrm>
                        <a:off x="3295650" y="3025775"/>
                        <a:ext cx="914400" cy="806450"/>
                      </a:xfrm>
                      <a:prstGeom prst="rect">
                        <a:avLst/>
                      </a:prstGeom>
                      <a:noFill/>
                      <a:ln>
                        <a:solidFill>
                          <a:schemeClr val="tx1"/>
                        </a:solidFill>
                      </a:ln>
                    </p:spPr>
                  </p:pic>
                </p:oleObj>
              </mc:Fallback>
            </mc:AlternateContent>
          </a:graphicData>
        </a:graphic>
      </p:graphicFrame>
      <p:graphicFrame>
        <p:nvGraphicFramePr>
          <p:cNvPr id="3" name="Object 2">
            <a:extLst>
              <a:ext uri="{FF2B5EF4-FFF2-40B4-BE49-F238E27FC236}">
                <a16:creationId xmlns:a16="http://schemas.microsoft.com/office/drawing/2014/main" id="{C65F813B-62CF-98D3-AB90-58892622F5C2}"/>
              </a:ext>
            </a:extLst>
          </p:cNvPr>
          <p:cNvGraphicFramePr>
            <a:graphicFrameLocks noChangeAspect="1"/>
          </p:cNvGraphicFramePr>
          <p:nvPr>
            <p:extLst>
              <p:ext uri="{D42A27DB-BD31-4B8C-83A1-F6EECF244321}">
                <p14:modId xmlns:p14="http://schemas.microsoft.com/office/powerpoint/2010/main" val="1608148131"/>
              </p:ext>
            </p:extLst>
          </p:nvPr>
        </p:nvGraphicFramePr>
        <p:xfrm>
          <a:off x="2514600" y="5329238"/>
          <a:ext cx="914400" cy="806450"/>
        </p:xfrm>
        <a:graphic>
          <a:graphicData uri="http://schemas.openxmlformats.org/presentationml/2006/ole">
            <mc:AlternateContent xmlns:mc="http://schemas.openxmlformats.org/markup-compatibility/2006">
              <mc:Choice xmlns:v="urn:schemas-microsoft-com:vml" Requires="v">
                <p:oleObj spid="_x0000_s1036" name="Packager Shell Object" showAsIcon="1" r:id="rId6" imgW="914400" imgH="806400" progId="Package">
                  <p:embed/>
                </p:oleObj>
              </mc:Choice>
              <mc:Fallback>
                <p:oleObj name="Packager Shell Object" showAsIcon="1" r:id="rId6" imgW="914400" imgH="806400" progId="Package">
                  <p:embed/>
                  <p:pic>
                    <p:nvPicPr>
                      <p:cNvPr id="0" name=""/>
                      <p:cNvPicPr/>
                      <p:nvPr/>
                    </p:nvPicPr>
                    <p:blipFill>
                      <a:blip r:embed="rId7"/>
                      <a:stretch>
                        <a:fillRect/>
                      </a:stretch>
                    </p:blipFill>
                    <p:spPr>
                      <a:xfrm>
                        <a:off x="2514600" y="5329238"/>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35396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552450"/>
          </a:xfrm>
        </p:spPr>
        <p:txBody>
          <a:bodyPr>
            <a:normAutofit/>
          </a:bodyPr>
          <a:lstStyle/>
          <a:p>
            <a:pPr algn="ctr"/>
            <a:r>
              <a:rPr lang="en-GB" sz="3000" dirty="0">
                <a:latin typeface="Comic Sans MS" panose="030F0702030302020204" pitchFamily="66" charset="0"/>
              </a:rPr>
              <a:t>Data dictionary</a:t>
            </a:r>
            <a:endParaRPr lang="en-IN" sz="3000" dirty="0">
              <a:latin typeface="Comic Sans MS" panose="030F0702030302020204" pitchFamily="66" charset="0"/>
            </a:endParaRPr>
          </a:p>
        </p:txBody>
      </p:sp>
      <p:pic>
        <p:nvPicPr>
          <p:cNvPr id="5" name="Picture 4">
            <a:extLst>
              <a:ext uri="{FF2B5EF4-FFF2-40B4-BE49-F238E27FC236}">
                <a16:creationId xmlns:a16="http://schemas.microsoft.com/office/drawing/2014/main" id="{766A8CC9-529A-3817-D986-65512F9EF8AB}"/>
              </a:ext>
            </a:extLst>
          </p:cNvPr>
          <p:cNvPicPr>
            <a:picLocks noChangeAspect="1"/>
          </p:cNvPicPr>
          <p:nvPr/>
        </p:nvPicPr>
        <p:blipFill>
          <a:blip r:embed="rId2"/>
          <a:stretch>
            <a:fillRect/>
          </a:stretch>
        </p:blipFill>
        <p:spPr>
          <a:xfrm>
            <a:off x="542926" y="647700"/>
            <a:ext cx="11172824" cy="6029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916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552450"/>
          </a:xfrm>
        </p:spPr>
        <p:txBody>
          <a:bodyPr>
            <a:normAutofit fontScale="90000"/>
          </a:bodyPr>
          <a:lstStyle/>
          <a:p>
            <a:pPr algn="ctr"/>
            <a:r>
              <a:rPr lang="en-GB" dirty="0">
                <a:latin typeface="Comic Sans MS" panose="030F0702030302020204" pitchFamily="66" charset="0"/>
              </a:rPr>
              <a:t>About data</a:t>
            </a:r>
            <a:endParaRPr lang="en-IN" dirty="0">
              <a:latin typeface="Comic Sans MS" panose="030F0702030302020204" pitchFamily="66" charset="0"/>
            </a:endParaRPr>
          </a:p>
        </p:txBody>
      </p:sp>
      <p:pic>
        <p:nvPicPr>
          <p:cNvPr id="5" name="Picture 4">
            <a:extLst>
              <a:ext uri="{FF2B5EF4-FFF2-40B4-BE49-F238E27FC236}">
                <a16:creationId xmlns:a16="http://schemas.microsoft.com/office/drawing/2014/main" id="{92ABE95D-D7EE-6FD7-479E-A707579CB506}"/>
              </a:ext>
            </a:extLst>
          </p:cNvPr>
          <p:cNvPicPr>
            <a:picLocks noChangeAspect="1"/>
          </p:cNvPicPr>
          <p:nvPr/>
        </p:nvPicPr>
        <p:blipFill>
          <a:blip r:embed="rId2"/>
          <a:stretch>
            <a:fillRect/>
          </a:stretch>
        </p:blipFill>
        <p:spPr>
          <a:xfrm>
            <a:off x="123824" y="825416"/>
            <a:ext cx="4352925" cy="5774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3E86E74-601B-E9AD-635E-5FF4C87C5250}"/>
              </a:ext>
            </a:extLst>
          </p:cNvPr>
          <p:cNvPicPr>
            <a:picLocks noChangeAspect="1"/>
          </p:cNvPicPr>
          <p:nvPr/>
        </p:nvPicPr>
        <p:blipFill>
          <a:blip r:embed="rId3"/>
          <a:stretch>
            <a:fillRect/>
          </a:stretch>
        </p:blipFill>
        <p:spPr>
          <a:xfrm>
            <a:off x="4600574" y="1140618"/>
            <a:ext cx="7315200" cy="47148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72DC65D-CAAD-6447-AE87-90EC2748A1A2}"/>
              </a:ext>
            </a:extLst>
          </p:cNvPr>
          <p:cNvSpPr txBox="1"/>
          <p:nvPr/>
        </p:nvSpPr>
        <p:spPr>
          <a:xfrm>
            <a:off x="4833937" y="3807902"/>
            <a:ext cx="6848474" cy="2954848"/>
          </a:xfrm>
          <a:prstGeom prst="rect">
            <a:avLst/>
          </a:prstGeom>
          <a:noFill/>
        </p:spPr>
        <p:txBody>
          <a:bodyPr wrap="square" rtlCol="0">
            <a:spAutoFit/>
          </a:bodyPr>
          <a:lstStyle/>
          <a:p>
            <a:pPr>
              <a:lnSpc>
                <a:spcPct val="150000"/>
              </a:lnSpc>
            </a:pPr>
            <a:r>
              <a:rPr lang="en-GB" dirty="0">
                <a:latin typeface="Comic Sans MS" panose="030F0702030302020204" pitchFamily="66" charset="0"/>
              </a:rPr>
              <a:t>Interpretation</a:t>
            </a:r>
          </a:p>
          <a:p>
            <a:pPr marL="285750" indent="-285750" algn="just">
              <a:lnSpc>
                <a:spcPct val="150000"/>
              </a:lnSpc>
              <a:buFont typeface="Arial" panose="020B0604020202020204" pitchFamily="34" charset="0"/>
              <a:buChar char="•"/>
            </a:pPr>
            <a:r>
              <a:rPr lang="en-GB" dirty="0">
                <a:latin typeface="Comic Sans MS" panose="030F0702030302020204" pitchFamily="66" charset="0"/>
              </a:rPr>
              <a:t>The dataset contains 20 variables and 2747 records-</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Categorical type – 12</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Integer type – 5</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Float type – 2</a:t>
            </a:r>
          </a:p>
          <a:p>
            <a:pPr marL="742950" lvl="1" indent="-285750">
              <a:lnSpc>
                <a:spcPct val="150000"/>
              </a:lnSpc>
              <a:buFont typeface="Wingdings" panose="05000000000000000000" pitchFamily="2" charset="2"/>
              <a:buChar char="Ø"/>
            </a:pPr>
            <a:r>
              <a:rPr lang="en-GB" dirty="0">
                <a:latin typeface="Comic Sans MS" panose="030F0702030302020204" pitchFamily="66" charset="0"/>
              </a:rPr>
              <a:t>Date-time type – 1</a:t>
            </a:r>
          </a:p>
          <a:p>
            <a:pPr marL="285750" indent="-285750">
              <a:lnSpc>
                <a:spcPct val="150000"/>
              </a:lnSpc>
              <a:buFont typeface="Arial" panose="020B0604020202020204" pitchFamily="34" charset="0"/>
              <a:buChar char="•"/>
            </a:pPr>
            <a:r>
              <a:rPr lang="en-GB" dirty="0">
                <a:latin typeface="Comic Sans MS" panose="030F0702030302020204" pitchFamily="66" charset="0"/>
              </a:rPr>
              <a:t>There are no missing values and duplicate values</a:t>
            </a:r>
          </a:p>
        </p:txBody>
      </p:sp>
      <p:pic>
        <p:nvPicPr>
          <p:cNvPr id="11" name="Picture 10">
            <a:extLst>
              <a:ext uri="{FF2B5EF4-FFF2-40B4-BE49-F238E27FC236}">
                <a16:creationId xmlns:a16="http://schemas.microsoft.com/office/drawing/2014/main" id="{2B9D8900-5A7C-BD62-FCE8-1E50AD8859B2}"/>
              </a:ext>
            </a:extLst>
          </p:cNvPr>
          <p:cNvPicPr>
            <a:picLocks noChangeAspect="1"/>
          </p:cNvPicPr>
          <p:nvPr/>
        </p:nvPicPr>
        <p:blipFill rotWithShape="1">
          <a:blip r:embed="rId4"/>
          <a:srcRect t="7464" b="7258"/>
          <a:stretch/>
        </p:blipFill>
        <p:spPr>
          <a:xfrm>
            <a:off x="7281862" y="2261309"/>
            <a:ext cx="1952625" cy="1343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014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BBF21-81AE-5E04-C62F-A6ACF3399564}"/>
              </a:ext>
            </a:extLst>
          </p:cNvPr>
          <p:cNvSpPr txBox="1"/>
          <p:nvPr/>
        </p:nvSpPr>
        <p:spPr>
          <a:xfrm>
            <a:off x="228601" y="714375"/>
            <a:ext cx="11801474" cy="369332"/>
          </a:xfrm>
          <a:prstGeom prst="rect">
            <a:avLst/>
          </a:prstGeom>
          <a:noFill/>
        </p:spPr>
        <p:txBody>
          <a:bodyPr wrap="square" rtlCol="0">
            <a:spAutoFit/>
          </a:bodyPr>
          <a:lstStyle/>
          <a:p>
            <a:pPr algn="ctr"/>
            <a:r>
              <a:rPr lang="en-GB" dirty="0">
                <a:latin typeface="Comic Sans MS" panose="030F0702030302020204" pitchFamily="66" charset="0"/>
              </a:rPr>
              <a:t>DATA SUMMARY- CONTINUOUS VARIABLES</a:t>
            </a:r>
            <a:endParaRPr lang="en-IN" dirty="0">
              <a:latin typeface="Comic Sans MS" panose="030F0702030302020204" pitchFamily="66" charset="0"/>
            </a:endParaRPr>
          </a:p>
        </p:txBody>
      </p:sp>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552450"/>
          </a:xfrm>
        </p:spPr>
        <p:txBody>
          <a:bodyPr>
            <a:normAutofit fontScale="90000"/>
          </a:bodyPr>
          <a:lstStyle/>
          <a:p>
            <a:pPr algn="ctr"/>
            <a:r>
              <a:rPr lang="en-GB" dirty="0">
                <a:latin typeface="Comic Sans MS" panose="030F0702030302020204" pitchFamily="66" charset="0"/>
              </a:rPr>
              <a:t>About data</a:t>
            </a:r>
            <a:endParaRPr lang="en-IN" dirty="0">
              <a:latin typeface="Comic Sans MS" panose="030F0702030302020204" pitchFamily="66" charset="0"/>
            </a:endParaRPr>
          </a:p>
        </p:txBody>
      </p:sp>
      <p:pic>
        <p:nvPicPr>
          <p:cNvPr id="4" name="Picture 3">
            <a:extLst>
              <a:ext uri="{FF2B5EF4-FFF2-40B4-BE49-F238E27FC236}">
                <a16:creationId xmlns:a16="http://schemas.microsoft.com/office/drawing/2014/main" id="{C7586F7A-3B5D-AEE0-FA57-07B1D10550EF}"/>
              </a:ext>
            </a:extLst>
          </p:cNvPr>
          <p:cNvPicPr>
            <a:picLocks noChangeAspect="1"/>
          </p:cNvPicPr>
          <p:nvPr/>
        </p:nvPicPr>
        <p:blipFill>
          <a:blip r:embed="rId2"/>
          <a:stretch>
            <a:fillRect/>
          </a:stretch>
        </p:blipFill>
        <p:spPr>
          <a:xfrm>
            <a:off x="1338263" y="1150382"/>
            <a:ext cx="958215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977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F3DB-3651-9BC6-02C4-3765B1C0C43E}"/>
              </a:ext>
            </a:extLst>
          </p:cNvPr>
          <p:cNvSpPr>
            <a:spLocks noGrp="1"/>
          </p:cNvSpPr>
          <p:nvPr>
            <p:ph type="title" idx="4294967295"/>
          </p:nvPr>
        </p:nvSpPr>
        <p:spPr>
          <a:xfrm>
            <a:off x="1181100" y="95250"/>
            <a:ext cx="10131425" cy="474107"/>
          </a:xfrm>
        </p:spPr>
        <p:txBody>
          <a:bodyPr>
            <a:normAutofit/>
          </a:bodyPr>
          <a:lstStyle/>
          <a:p>
            <a:pPr algn="ctr"/>
            <a:r>
              <a:rPr lang="en-GB" sz="2000" b="1" dirty="0">
                <a:latin typeface="Comic Sans MS" panose="030F0702030302020204" pitchFamily="66" charset="0"/>
              </a:rPr>
              <a:t>Exploratory data analysis - Univariate</a:t>
            </a:r>
            <a:endParaRPr lang="en-IN" sz="2000" b="1" dirty="0">
              <a:latin typeface="Comic Sans MS" panose="030F0702030302020204" pitchFamily="66" charset="0"/>
            </a:endParaRPr>
          </a:p>
        </p:txBody>
      </p:sp>
      <p:sp>
        <p:nvSpPr>
          <p:cNvPr id="6" name="Title 1">
            <a:extLst>
              <a:ext uri="{FF2B5EF4-FFF2-40B4-BE49-F238E27FC236}">
                <a16:creationId xmlns:a16="http://schemas.microsoft.com/office/drawing/2014/main" id="{2753CE71-A047-44EC-B20E-CF80118C0E3B}"/>
              </a:ext>
            </a:extLst>
          </p:cNvPr>
          <p:cNvSpPr txBox="1">
            <a:spLocks/>
          </p:cNvSpPr>
          <p:nvPr/>
        </p:nvSpPr>
        <p:spPr>
          <a:xfrm>
            <a:off x="1181100" y="631267"/>
            <a:ext cx="10131425" cy="5524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000" dirty="0">
              <a:latin typeface="Comic Sans MS" panose="030F0702030302020204" pitchFamily="66" charset="0"/>
            </a:endParaRPr>
          </a:p>
        </p:txBody>
      </p:sp>
      <p:grpSp>
        <p:nvGrpSpPr>
          <p:cNvPr id="13" name="Group 12">
            <a:extLst>
              <a:ext uri="{FF2B5EF4-FFF2-40B4-BE49-F238E27FC236}">
                <a16:creationId xmlns:a16="http://schemas.microsoft.com/office/drawing/2014/main" id="{6402E1D3-6F6F-B131-4AE7-A99CCC907C1E}"/>
              </a:ext>
            </a:extLst>
          </p:cNvPr>
          <p:cNvGrpSpPr/>
          <p:nvPr/>
        </p:nvGrpSpPr>
        <p:grpSpPr>
          <a:xfrm>
            <a:off x="879475" y="869156"/>
            <a:ext cx="10433050" cy="2060023"/>
            <a:chOff x="879475" y="1176337"/>
            <a:chExt cx="10433050" cy="2252663"/>
          </a:xfrm>
        </p:grpSpPr>
        <p:pic>
          <p:nvPicPr>
            <p:cNvPr id="4" name="Picture 3">
              <a:extLst>
                <a:ext uri="{FF2B5EF4-FFF2-40B4-BE49-F238E27FC236}">
                  <a16:creationId xmlns:a16="http://schemas.microsoft.com/office/drawing/2014/main" id="{8360BF97-D5A1-F75D-7442-7E1691F49036}"/>
                </a:ext>
              </a:extLst>
            </p:cNvPr>
            <p:cNvPicPr>
              <a:picLocks noChangeAspect="1"/>
            </p:cNvPicPr>
            <p:nvPr/>
          </p:nvPicPr>
          <p:blipFill rotWithShape="1">
            <a:blip r:embed="rId2"/>
            <a:srcRect l="50000" t="-1" r="922" b="74862"/>
            <a:stretch/>
          </p:blipFill>
          <p:spPr>
            <a:xfrm>
              <a:off x="879475" y="1176337"/>
              <a:ext cx="4391025" cy="2252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1C7CA3C-D3BE-A607-F32F-EB52E0CE4F10}"/>
                </a:ext>
              </a:extLst>
            </p:cNvPr>
            <p:cNvPicPr>
              <a:picLocks noChangeAspect="1"/>
            </p:cNvPicPr>
            <p:nvPr/>
          </p:nvPicPr>
          <p:blipFill rotWithShape="1">
            <a:blip r:embed="rId3"/>
            <a:srcRect l="50000" b="67917"/>
            <a:stretch/>
          </p:blipFill>
          <p:spPr>
            <a:xfrm>
              <a:off x="6921500" y="1176337"/>
              <a:ext cx="4391025" cy="2252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0" name="TextBox 9">
            <a:extLst>
              <a:ext uri="{FF2B5EF4-FFF2-40B4-BE49-F238E27FC236}">
                <a16:creationId xmlns:a16="http://schemas.microsoft.com/office/drawing/2014/main" id="{0FC6243E-A2D2-910A-C85F-45B1B6A0CB5D}"/>
              </a:ext>
            </a:extLst>
          </p:cNvPr>
          <p:cNvSpPr txBox="1"/>
          <p:nvPr/>
        </p:nvSpPr>
        <p:spPr>
          <a:xfrm>
            <a:off x="1638300" y="476250"/>
            <a:ext cx="8915400" cy="369332"/>
          </a:xfrm>
          <a:prstGeom prst="rect">
            <a:avLst/>
          </a:prstGeom>
          <a:noFill/>
        </p:spPr>
        <p:txBody>
          <a:bodyPr wrap="square" rtlCol="0">
            <a:spAutoFit/>
          </a:bodyPr>
          <a:lstStyle/>
          <a:p>
            <a:pPr algn="ctr"/>
            <a:r>
              <a:rPr lang="en-GB" dirty="0">
                <a:latin typeface="Comic Sans MS" panose="030F0702030302020204" pitchFamily="66" charset="0"/>
              </a:rPr>
              <a:t>QUANTITY ORDERED</a:t>
            </a:r>
            <a:endParaRPr lang="en-IN" dirty="0">
              <a:latin typeface="Comic Sans MS" panose="030F0702030302020204" pitchFamily="66" charset="0"/>
            </a:endParaRPr>
          </a:p>
        </p:txBody>
      </p:sp>
      <p:grpSp>
        <p:nvGrpSpPr>
          <p:cNvPr id="17" name="Group 16">
            <a:extLst>
              <a:ext uri="{FF2B5EF4-FFF2-40B4-BE49-F238E27FC236}">
                <a16:creationId xmlns:a16="http://schemas.microsoft.com/office/drawing/2014/main" id="{5336AB7B-829D-AF0B-5580-251E1FB82582}"/>
              </a:ext>
            </a:extLst>
          </p:cNvPr>
          <p:cNvGrpSpPr/>
          <p:nvPr/>
        </p:nvGrpSpPr>
        <p:grpSpPr>
          <a:xfrm>
            <a:off x="879474" y="4035979"/>
            <a:ext cx="10372056" cy="2060022"/>
            <a:chOff x="879474" y="4035978"/>
            <a:chExt cx="10372056" cy="2252663"/>
          </a:xfrm>
        </p:grpSpPr>
        <p:pic>
          <p:nvPicPr>
            <p:cNvPr id="12" name="Picture 11">
              <a:extLst>
                <a:ext uri="{FF2B5EF4-FFF2-40B4-BE49-F238E27FC236}">
                  <a16:creationId xmlns:a16="http://schemas.microsoft.com/office/drawing/2014/main" id="{98CF15AD-5601-5B25-AEED-3216B1CE5FB6}"/>
                </a:ext>
              </a:extLst>
            </p:cNvPr>
            <p:cNvPicPr>
              <a:picLocks noChangeAspect="1"/>
            </p:cNvPicPr>
            <p:nvPr/>
          </p:nvPicPr>
          <p:blipFill rotWithShape="1">
            <a:blip r:embed="rId2"/>
            <a:srcRect l="-8" t="25208" r="50000" b="50000"/>
            <a:stretch/>
          </p:blipFill>
          <p:spPr>
            <a:xfrm>
              <a:off x="879474" y="4035978"/>
              <a:ext cx="4391025" cy="2252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F2870DC-42C5-9A20-8643-07460385D0E3}"/>
                </a:ext>
              </a:extLst>
            </p:cNvPr>
            <p:cNvPicPr>
              <a:picLocks noChangeAspect="1"/>
            </p:cNvPicPr>
            <p:nvPr/>
          </p:nvPicPr>
          <p:blipFill rotWithShape="1">
            <a:blip r:embed="rId3"/>
            <a:srcRect l="1412" t="31944" r="49207" b="35208"/>
            <a:stretch/>
          </p:blipFill>
          <p:spPr>
            <a:xfrm>
              <a:off x="6982493" y="4035978"/>
              <a:ext cx="4269037" cy="2252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6" name="TextBox 15">
            <a:extLst>
              <a:ext uri="{FF2B5EF4-FFF2-40B4-BE49-F238E27FC236}">
                <a16:creationId xmlns:a16="http://schemas.microsoft.com/office/drawing/2014/main" id="{6BD69DAE-52DC-A000-65C2-230E770F84FE}"/>
              </a:ext>
            </a:extLst>
          </p:cNvPr>
          <p:cNvSpPr txBox="1"/>
          <p:nvPr/>
        </p:nvSpPr>
        <p:spPr>
          <a:xfrm>
            <a:off x="1789112" y="3666647"/>
            <a:ext cx="8915400" cy="369332"/>
          </a:xfrm>
          <a:prstGeom prst="rect">
            <a:avLst/>
          </a:prstGeom>
          <a:noFill/>
        </p:spPr>
        <p:txBody>
          <a:bodyPr wrap="square" rtlCol="0">
            <a:spAutoFit/>
          </a:bodyPr>
          <a:lstStyle/>
          <a:p>
            <a:pPr algn="ctr"/>
            <a:r>
              <a:rPr lang="en-GB" dirty="0">
                <a:latin typeface="Comic Sans MS" panose="030F0702030302020204" pitchFamily="66" charset="0"/>
              </a:rPr>
              <a:t>PRICE EACH</a:t>
            </a:r>
            <a:endParaRPr lang="en-IN" dirty="0">
              <a:latin typeface="Comic Sans MS" panose="030F0702030302020204" pitchFamily="66" charset="0"/>
            </a:endParaRPr>
          </a:p>
        </p:txBody>
      </p:sp>
      <p:sp>
        <p:nvSpPr>
          <p:cNvPr id="18" name="TextBox 17">
            <a:extLst>
              <a:ext uri="{FF2B5EF4-FFF2-40B4-BE49-F238E27FC236}">
                <a16:creationId xmlns:a16="http://schemas.microsoft.com/office/drawing/2014/main" id="{864149C4-2B2C-FF40-20AB-1A4E8037EE1F}"/>
              </a:ext>
            </a:extLst>
          </p:cNvPr>
          <p:cNvSpPr txBox="1"/>
          <p:nvPr/>
        </p:nvSpPr>
        <p:spPr>
          <a:xfrm>
            <a:off x="133350" y="2952753"/>
            <a:ext cx="11925300"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quantities ordered have presence of outliers, with majority of the quantity volumes between 20-50 units. Hence, the data is not normally distributed.</a:t>
            </a:r>
            <a:endParaRPr lang="en-IN" dirty="0">
              <a:latin typeface="Comic Sans MS" panose="030F0702030302020204" pitchFamily="66" charset="0"/>
            </a:endParaRPr>
          </a:p>
        </p:txBody>
      </p:sp>
      <p:sp>
        <p:nvSpPr>
          <p:cNvPr id="19" name="TextBox 18">
            <a:extLst>
              <a:ext uri="{FF2B5EF4-FFF2-40B4-BE49-F238E27FC236}">
                <a16:creationId xmlns:a16="http://schemas.microsoft.com/office/drawing/2014/main" id="{E731A183-2F15-E7C4-861D-E0155B866C4E}"/>
              </a:ext>
            </a:extLst>
          </p:cNvPr>
          <p:cNvSpPr txBox="1"/>
          <p:nvPr/>
        </p:nvSpPr>
        <p:spPr>
          <a:xfrm>
            <a:off x="485775" y="5934553"/>
            <a:ext cx="11029950" cy="369332"/>
          </a:xfrm>
          <a:prstGeom prst="rect">
            <a:avLst/>
          </a:prstGeom>
          <a:noFill/>
        </p:spPr>
        <p:txBody>
          <a:bodyPr wrap="square" rtlCol="0">
            <a:spAutoFit/>
          </a:bodyPr>
          <a:lstStyle/>
          <a:p>
            <a:r>
              <a:rPr lang="en-GB" dirty="0"/>
              <a:t> </a:t>
            </a:r>
            <a:endParaRPr lang="en-IN" dirty="0"/>
          </a:p>
        </p:txBody>
      </p:sp>
      <p:sp>
        <p:nvSpPr>
          <p:cNvPr id="21" name="TextBox 20">
            <a:extLst>
              <a:ext uri="{FF2B5EF4-FFF2-40B4-BE49-F238E27FC236}">
                <a16:creationId xmlns:a16="http://schemas.microsoft.com/office/drawing/2014/main" id="{8CF68B26-EE6C-4C57-0D39-5106EC07A612}"/>
              </a:ext>
            </a:extLst>
          </p:cNvPr>
          <p:cNvSpPr txBox="1"/>
          <p:nvPr/>
        </p:nvSpPr>
        <p:spPr>
          <a:xfrm>
            <a:off x="133350" y="6142167"/>
            <a:ext cx="11925300" cy="646331"/>
          </a:xfrm>
          <a:prstGeom prst="rect">
            <a:avLst/>
          </a:prstGeom>
          <a:noFill/>
        </p:spPr>
        <p:txBody>
          <a:bodyPr wrap="square" rtlCol="0">
            <a:spAutoFit/>
          </a:bodyPr>
          <a:lstStyle/>
          <a:p>
            <a:r>
              <a:rPr lang="en-GB" dirty="0">
                <a:latin typeface="Comic Sans MS" panose="030F0702030302020204" pitchFamily="66" charset="0"/>
              </a:rPr>
              <a:t>From the above two diagrams we can confirm that the price of each quantity has presence of outliers, with majority of the price range between 50-150 units. Hence, the data shows skewness(slight rightly skewed)</a:t>
            </a:r>
            <a:endParaRPr lang="en-IN" dirty="0">
              <a:latin typeface="Comic Sans MS" panose="030F0702030302020204" pitchFamily="66" charset="0"/>
            </a:endParaRPr>
          </a:p>
        </p:txBody>
      </p:sp>
    </p:spTree>
    <p:extLst>
      <p:ext uri="{BB962C8B-B14F-4D97-AF65-F5344CB8AC3E}">
        <p14:creationId xmlns:p14="http://schemas.microsoft.com/office/powerpoint/2010/main" val="824065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1428</TotalTime>
  <Words>1589</Words>
  <Application>Microsoft Office PowerPoint</Application>
  <PresentationFormat>Widescreen</PresentationFormat>
  <Paragraphs>207</Paragraphs>
  <Slides>31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1" baseType="lpstr">
      <vt:lpstr>Arial</vt:lpstr>
      <vt:lpstr>Calibri</vt:lpstr>
      <vt:lpstr>Calibri Light</vt:lpstr>
      <vt:lpstr>Comic Sans MS</vt:lpstr>
      <vt:lpstr>lato</vt:lpstr>
      <vt:lpstr>urw-din</vt:lpstr>
      <vt:lpstr>Wingdings</vt:lpstr>
      <vt:lpstr>Celestial</vt:lpstr>
      <vt:lpstr>Worksheet</vt:lpstr>
      <vt:lpstr>Package</vt:lpstr>
      <vt:lpstr>PowerPoint Presentation</vt:lpstr>
      <vt:lpstr>Agenda</vt:lpstr>
      <vt:lpstr>Contents</vt:lpstr>
      <vt:lpstr>Contents</vt:lpstr>
      <vt:lpstr>Problem Statement</vt:lpstr>
      <vt:lpstr>Data dictionary</vt:lpstr>
      <vt:lpstr>About data</vt:lpstr>
      <vt:lpstr>About data</vt:lpstr>
      <vt:lpstr>Exploratory data analysis - Univariate</vt:lpstr>
      <vt:lpstr>Exploratory data analysis - Univariate</vt:lpstr>
      <vt:lpstr>Exploratory data analysis - Univariate</vt:lpstr>
      <vt:lpstr>Exploratory data analysis - Univariate</vt:lpstr>
      <vt:lpstr>Exploratory data analysis – Bivariate Analysis</vt:lpstr>
      <vt:lpstr>Exploratory data analysis – Bivariate Analysis</vt:lpstr>
      <vt:lpstr>Exploratory data analysis – Bivariate Analysis</vt:lpstr>
      <vt:lpstr>Exploratory data analysis – Bivariate Analysis</vt:lpstr>
      <vt:lpstr>Exploratory data analysis - BIVARIATE</vt:lpstr>
      <vt:lpstr>Exploratory data analysis - BIVARIATE</vt:lpstr>
      <vt:lpstr>Exploratory data analysis - BIVARIATE</vt:lpstr>
      <vt:lpstr>Exploratory data analysis - BIVARIATE</vt:lpstr>
      <vt:lpstr>Exploratory data analysis - BIVARIATE</vt:lpstr>
      <vt:lpstr>Exploratory data analysis - BIVARIATE</vt:lpstr>
      <vt:lpstr>Customer Segmentation using RFM analysis</vt:lpstr>
      <vt:lpstr>Customer Segmentation using RFM analysis</vt:lpstr>
      <vt:lpstr>Customer Segmentation using RFM analysis</vt:lpstr>
      <vt:lpstr>INFERENCES FROM RFM ANALYSIS AND IDENTIFIED SEGMENTS</vt:lpstr>
      <vt:lpstr>INFERENCES FROM RFM ANALYSIS AND IDENTIFIED SEGMENTS</vt:lpstr>
      <vt:lpstr>INFERENCES FROM RFM ANALYSIS AND IDENTIFIED SEGMENTS</vt:lpstr>
      <vt:lpstr>INFERENCES FROM RFM ANALYSIS AND IDENTIFIED SEGMENTS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and Retail analytics</dc:title>
  <dc:creator>Shubhasree Sarkar</dc:creator>
  <cp:lastModifiedBy>Shubhasree Sarkar</cp:lastModifiedBy>
  <cp:revision>55</cp:revision>
  <dcterms:created xsi:type="dcterms:W3CDTF">2022-05-21T06:18:40Z</dcterms:created>
  <dcterms:modified xsi:type="dcterms:W3CDTF">2022-05-22T17:23:09Z</dcterms:modified>
</cp:coreProperties>
</file>